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0"/>
  </p:notesMasterIdLst>
  <p:handoutMasterIdLst>
    <p:handoutMasterId r:id="rId31"/>
  </p:handoutMasterIdLst>
  <p:sldIdLst>
    <p:sldId id="331" r:id="rId2"/>
    <p:sldId id="333" r:id="rId3"/>
    <p:sldId id="340" r:id="rId4"/>
    <p:sldId id="346" r:id="rId5"/>
    <p:sldId id="335" r:id="rId6"/>
    <p:sldId id="336" r:id="rId7"/>
    <p:sldId id="337" r:id="rId8"/>
    <p:sldId id="338" r:id="rId9"/>
    <p:sldId id="347" r:id="rId10"/>
    <p:sldId id="348" r:id="rId11"/>
    <p:sldId id="345" r:id="rId12"/>
    <p:sldId id="341" r:id="rId13"/>
    <p:sldId id="342" r:id="rId14"/>
    <p:sldId id="343" r:id="rId15"/>
    <p:sldId id="344" r:id="rId16"/>
    <p:sldId id="349" r:id="rId17"/>
    <p:sldId id="350" r:id="rId18"/>
    <p:sldId id="321" r:id="rId19"/>
    <p:sldId id="351" r:id="rId20"/>
    <p:sldId id="352" r:id="rId21"/>
    <p:sldId id="353" r:id="rId22"/>
    <p:sldId id="354" r:id="rId23"/>
    <p:sldId id="334" r:id="rId24"/>
    <p:sldId id="318" r:id="rId25"/>
    <p:sldId id="339" r:id="rId26"/>
    <p:sldId id="317" r:id="rId27"/>
    <p:sldId id="314" r:id="rId28"/>
    <p:sldId id="315" r:id="rId29"/>
  </p:sldIdLst>
  <p:sldSz cx="12188825"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3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7913"/>
    <a:srgbClr val="F57B17"/>
    <a:srgbClr val="E86E0A"/>
    <a:srgbClr val="FF5050"/>
    <a:srgbClr val="F4C5C4"/>
    <a:srgbClr val="E8E8E8"/>
    <a:srgbClr val="E0E0E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706" autoAdjust="0"/>
    <p:restoredTop sz="86420" autoAdjust="0"/>
  </p:normalViewPr>
  <p:slideViewPr>
    <p:cSldViewPr>
      <p:cViewPr varScale="1">
        <p:scale>
          <a:sx n="85" d="100"/>
          <a:sy n="85" d="100"/>
        </p:scale>
        <p:origin x="374" y="58"/>
      </p:cViewPr>
      <p:guideLst>
        <p:guide orient="horz" pos="2160"/>
        <p:guide pos="3839"/>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56" d="100"/>
          <a:sy n="56" d="100"/>
        </p:scale>
        <p:origin x="-2874"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D92D486-EF53-42DD-8F47-C393E102303D}" type="datetimeFigureOut">
              <a:rPr lang="en-IN" smtClean="0"/>
              <a:t>27-05-2022</a:t>
            </a:fld>
            <a:endParaRPr lang="en-IN"/>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8261DD6-B0E0-44C7-A874-0547BE1A9C3C}" type="slidenum">
              <a:rPr lang="en-IN" smtClean="0"/>
              <a:t>‹#›</a:t>
            </a:fld>
            <a:endParaRPr lang="en-IN"/>
          </a:p>
        </p:txBody>
      </p:sp>
    </p:spTree>
    <p:extLst>
      <p:ext uri="{BB962C8B-B14F-4D97-AF65-F5344CB8AC3E}">
        <p14:creationId xmlns:p14="http://schemas.microsoft.com/office/powerpoint/2010/main" val="414382744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AB488F7-1FAC-40D2-BB7E-BA3CE28D8950}" type="datetimeFigureOut">
              <a:rPr lang="en-US" smtClean="0"/>
              <a:pPr/>
              <a:t>5/27/2022</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A2D21D1-52E2-420B-B491-CFF6D7BB79FB}" type="slidenum">
              <a:rPr lang="en-US" smtClean="0"/>
              <a:pPr/>
              <a:t>‹#›</a:t>
            </a:fld>
            <a:endParaRPr lang="en-US"/>
          </a:p>
        </p:txBody>
      </p:sp>
    </p:spTree>
    <p:extLst>
      <p:ext uri="{BB962C8B-B14F-4D97-AF65-F5344CB8AC3E}">
        <p14:creationId xmlns:p14="http://schemas.microsoft.com/office/powerpoint/2010/main" val="2239478695"/>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mn-lt"/>
        <a:ea typeface="+mn-ea"/>
        <a:cs typeface="+mn-cs"/>
      </a:defRPr>
    </a:lvl1pPr>
    <a:lvl2pPr marL="609493" algn="l" defTabSz="1218987" rtl="0" eaLnBrk="1" latinLnBrk="0" hangingPunct="1">
      <a:defRPr sz="1600" kern="1200">
        <a:solidFill>
          <a:schemeClr val="tx1"/>
        </a:solidFill>
        <a:latin typeface="+mn-lt"/>
        <a:ea typeface="+mn-ea"/>
        <a:cs typeface="+mn-cs"/>
      </a:defRPr>
    </a:lvl2pPr>
    <a:lvl3pPr marL="1218987" algn="l" defTabSz="1218987" rtl="0" eaLnBrk="1" latinLnBrk="0" hangingPunct="1">
      <a:defRPr sz="1600" kern="1200">
        <a:solidFill>
          <a:schemeClr val="tx1"/>
        </a:solidFill>
        <a:latin typeface="+mn-lt"/>
        <a:ea typeface="+mn-ea"/>
        <a:cs typeface="+mn-cs"/>
      </a:defRPr>
    </a:lvl3pPr>
    <a:lvl4pPr marL="1828480" algn="l" defTabSz="1218987" rtl="0" eaLnBrk="1" latinLnBrk="0" hangingPunct="1">
      <a:defRPr sz="1600" kern="1200">
        <a:solidFill>
          <a:schemeClr val="tx1"/>
        </a:solidFill>
        <a:latin typeface="+mn-lt"/>
        <a:ea typeface="+mn-ea"/>
        <a:cs typeface="+mn-cs"/>
      </a:defRPr>
    </a:lvl4pPr>
    <a:lvl5pPr marL="2437973"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67395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813002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7" name="Rectangle 6"/>
          <p:cNvSpPr/>
          <p:nvPr/>
        </p:nvSpPr>
        <p:spPr>
          <a:xfrm>
            <a:off x="0" y="3886200"/>
            <a:ext cx="12188825" cy="2971800"/>
          </a:xfrm>
          <a:prstGeom prst="rect">
            <a:avLst/>
          </a:prstGeom>
          <a:gradFill flip="none" rotWithShape="1">
            <a:gsLst>
              <a:gs pos="100000">
                <a:schemeClr val="bg1">
                  <a:lumMod val="65000"/>
                  <a:alpha val="53000"/>
                </a:schemeClr>
              </a:gs>
              <a:gs pos="0">
                <a:schemeClr val="bg1">
                  <a:lumMod val="9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a:endParaRPr lang="en-US">
              <a:solidFill>
                <a:prstClr val="white"/>
              </a:solidFill>
            </a:endParaRPr>
          </a:p>
        </p:txBody>
      </p:sp>
      <p:sp>
        <p:nvSpPr>
          <p:cNvPr id="2" name="Title 1"/>
          <p:cNvSpPr>
            <a:spLocks noGrp="1"/>
          </p:cNvSpPr>
          <p:nvPr>
            <p:ph type="ctrTitle"/>
          </p:nvPr>
        </p:nvSpPr>
        <p:spPr>
          <a:xfrm>
            <a:off x="914162" y="3887117"/>
            <a:ext cx="10360501" cy="610820"/>
          </a:xfrm>
        </p:spPr>
        <p:txBody>
          <a:bodyPr/>
          <a:lstStyle>
            <a:lvl1pPr algn="ctr">
              <a:defRPr lang="en-US" sz="4000" kern="1200" smtClean="0">
                <a:solidFill>
                  <a:schemeClr val="tx1">
                    <a:lumMod val="75000"/>
                    <a:lumOff val="25000"/>
                  </a:schemeClr>
                </a:solidFill>
                <a:latin typeface="+mj-lt"/>
                <a:ea typeface="+mj-ea"/>
                <a:cs typeface="+mj-cs"/>
              </a:defRPr>
            </a:lvl1pPr>
          </a:lstStyle>
          <a:p>
            <a:r>
              <a:rPr lang="en-US"/>
              <a:t>Click to edit Master title style</a:t>
            </a:r>
          </a:p>
        </p:txBody>
      </p:sp>
      <p:sp>
        <p:nvSpPr>
          <p:cNvPr id="3" name="Subtitle 2"/>
          <p:cNvSpPr>
            <a:spLocks noGrp="1"/>
          </p:cNvSpPr>
          <p:nvPr>
            <p:ph type="subTitle" idx="1"/>
          </p:nvPr>
        </p:nvSpPr>
        <p:spPr>
          <a:xfrm>
            <a:off x="1828324" y="4399020"/>
            <a:ext cx="8532178" cy="764440"/>
          </a:xfrm>
        </p:spPr>
        <p:txBody>
          <a:bodyPr>
            <a:normAutofit/>
          </a:bodyPr>
          <a:lstStyle>
            <a:lvl1pPr marL="0" indent="0" algn="ctr">
              <a:buNone/>
              <a:defRPr lang="en-US" sz="2400" kern="1200" smtClean="0">
                <a:solidFill>
                  <a:schemeClr val="tx1">
                    <a:lumMod val="65000"/>
                    <a:lumOff val="35000"/>
                  </a:schemeClr>
                </a:solidFill>
                <a:latin typeface="+mj-lt"/>
                <a:ea typeface="+mj-ea"/>
                <a:cs typeface="+mj-cs"/>
              </a:defRPr>
            </a:lvl1pPr>
            <a:lvl2pPr marL="609468" indent="0" algn="ctr">
              <a:buNone/>
              <a:defRPr>
                <a:solidFill>
                  <a:schemeClr val="tx1">
                    <a:tint val="75000"/>
                  </a:schemeClr>
                </a:solidFill>
              </a:defRPr>
            </a:lvl2pPr>
            <a:lvl3pPr marL="1218936" indent="0" algn="ctr">
              <a:buNone/>
              <a:defRPr>
                <a:solidFill>
                  <a:schemeClr val="tx1">
                    <a:tint val="75000"/>
                  </a:schemeClr>
                </a:solidFill>
              </a:defRPr>
            </a:lvl3pPr>
            <a:lvl4pPr marL="1828404" indent="0" algn="ctr">
              <a:buNone/>
              <a:defRPr>
                <a:solidFill>
                  <a:schemeClr val="tx1">
                    <a:tint val="75000"/>
                  </a:schemeClr>
                </a:solidFill>
              </a:defRPr>
            </a:lvl4pPr>
            <a:lvl5pPr marL="2437872" indent="0" algn="ctr">
              <a:buNone/>
              <a:defRPr>
                <a:solidFill>
                  <a:schemeClr val="tx1">
                    <a:tint val="75000"/>
                  </a:schemeClr>
                </a:solidFill>
              </a:defRPr>
            </a:lvl5pPr>
            <a:lvl6pPr marL="3047340" indent="0" algn="ctr">
              <a:buNone/>
              <a:defRPr>
                <a:solidFill>
                  <a:schemeClr val="tx1">
                    <a:tint val="75000"/>
                  </a:schemeClr>
                </a:solidFill>
              </a:defRPr>
            </a:lvl6pPr>
            <a:lvl7pPr marL="3656808" indent="0" algn="ctr">
              <a:buNone/>
              <a:defRPr>
                <a:solidFill>
                  <a:schemeClr val="tx1">
                    <a:tint val="75000"/>
                  </a:schemeClr>
                </a:solidFill>
              </a:defRPr>
            </a:lvl7pPr>
            <a:lvl8pPr marL="4266275" indent="0" algn="ctr">
              <a:buNone/>
              <a:defRPr>
                <a:solidFill>
                  <a:schemeClr val="tx1">
                    <a:tint val="75000"/>
                  </a:schemeClr>
                </a:solidFill>
              </a:defRPr>
            </a:lvl8pPr>
            <a:lvl9pPr marL="4875744"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9578D6DB-6798-42D2-B9AD-FC6F1C72FC30}" type="datetimeFigureOut">
              <a:rPr lang="en-US" smtClean="0"/>
              <a:pPr/>
              <a:t>5/27/2022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EDE275-BE14-4364-AEA2-5F5667C0FD49}" type="slidenum">
              <a:rPr lang="en-US" smtClean="0"/>
              <a:pPr/>
              <a:t>‹#›</a:t>
            </a:fld>
            <a:endParaRPr lang="en-US"/>
          </a:p>
        </p:txBody>
      </p:sp>
    </p:spTree>
    <p:extLst>
      <p:ext uri="{BB962C8B-B14F-4D97-AF65-F5344CB8AC3E}">
        <p14:creationId xmlns:p14="http://schemas.microsoft.com/office/powerpoint/2010/main" val="1741541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1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5/27/2022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429874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5/27/2022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7389813" y="1196752"/>
            <a:ext cx="3960812" cy="4824636"/>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9425212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5/27/2022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609600" y="1196752"/>
            <a:ext cx="4404692" cy="4824636"/>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12950771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9"/>
            <a:ext cx="4404851" cy="1642193"/>
          </a:xfrm>
        </p:spPr>
        <p:txBody>
          <a:bodyPr>
            <a:noAutofit/>
          </a:bodyPr>
          <a:lstStyle>
            <a:lvl1pPr>
              <a:defRPr sz="3600"/>
            </a:lvl1pPr>
          </a:lstStyle>
          <a:p>
            <a:r>
              <a:rPr lang="en-US" dirty="0"/>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5/27/2022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609600" y="2060848"/>
            <a:ext cx="4404692" cy="3816424"/>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24050772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5/27/2022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6812494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443" y="273049"/>
            <a:ext cx="4010039" cy="1162051"/>
          </a:xfrm>
        </p:spPr>
        <p:txBody>
          <a:bodyPr anchor="b"/>
          <a:lstStyle>
            <a:lvl1pPr algn="l">
              <a:defRPr sz="2700" b="1"/>
            </a:lvl1pPr>
          </a:lstStyle>
          <a:p>
            <a:r>
              <a:rPr lang="en-US"/>
              <a:t>Click to edit Master title style</a:t>
            </a:r>
          </a:p>
        </p:txBody>
      </p:sp>
      <p:sp>
        <p:nvSpPr>
          <p:cNvPr id="3" name="Content Placeholder 2"/>
          <p:cNvSpPr>
            <a:spLocks noGrp="1"/>
          </p:cNvSpPr>
          <p:nvPr>
            <p:ph idx="1"/>
          </p:nvPr>
        </p:nvSpPr>
        <p:spPr>
          <a:xfrm>
            <a:off x="4765492" y="273052"/>
            <a:ext cx="6813892" cy="5853113"/>
          </a:xfrm>
        </p:spPr>
        <p:txBody>
          <a:bodyPr/>
          <a:lstStyle>
            <a:lvl1pPr>
              <a:defRPr sz="4300"/>
            </a:lvl1pPr>
            <a:lvl2pPr>
              <a:defRPr sz="3700"/>
            </a:lvl2pPr>
            <a:lvl3pPr>
              <a:defRPr sz="3200"/>
            </a:lvl3pPr>
            <a:lvl4pPr>
              <a:defRPr sz="2700"/>
            </a:lvl4pPr>
            <a:lvl5pPr>
              <a:defRPr sz="2700"/>
            </a:lvl5pPr>
            <a:lvl6pPr>
              <a:defRPr sz="2700"/>
            </a:lvl6pPr>
            <a:lvl7pPr>
              <a:defRPr sz="2700"/>
            </a:lvl7pPr>
            <a:lvl8pPr>
              <a:defRPr sz="2700"/>
            </a:lvl8pPr>
            <a:lvl9pPr>
              <a:defRPr sz="2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443" y="1435102"/>
            <a:ext cx="4010039" cy="46910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5/27/2022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12908174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095" y="4800600"/>
            <a:ext cx="7313295" cy="566739"/>
          </a:xfrm>
        </p:spPr>
        <p:txBody>
          <a:bodyPr anchor="b"/>
          <a:lstStyle>
            <a:lvl1pPr algn="l">
              <a:defRPr sz="2700" b="1"/>
            </a:lvl1pPr>
          </a:lstStyle>
          <a:p>
            <a:r>
              <a:rPr lang="en-US"/>
              <a:t>Click to edit Master title style</a:t>
            </a:r>
          </a:p>
        </p:txBody>
      </p:sp>
      <p:sp>
        <p:nvSpPr>
          <p:cNvPr id="3" name="Picture Placeholder 2"/>
          <p:cNvSpPr>
            <a:spLocks noGrp="1"/>
          </p:cNvSpPr>
          <p:nvPr>
            <p:ph type="pic" idx="1"/>
          </p:nvPr>
        </p:nvSpPr>
        <p:spPr>
          <a:xfrm>
            <a:off x="2389095" y="612775"/>
            <a:ext cx="7313295" cy="4114800"/>
          </a:xfrm>
        </p:spPr>
        <p:txBody>
          <a:bodyPr/>
          <a:lstStyle>
            <a:lvl1pPr marL="0" indent="0">
              <a:buNone/>
              <a:defRPr sz="4300"/>
            </a:lvl1pPr>
            <a:lvl2pPr marL="609493" indent="0">
              <a:buNone/>
              <a:defRPr sz="3700"/>
            </a:lvl2pPr>
            <a:lvl3pPr marL="1218987" indent="0">
              <a:buNone/>
              <a:defRPr sz="3200"/>
            </a:lvl3pPr>
            <a:lvl4pPr marL="1828480" indent="0">
              <a:buNone/>
              <a:defRPr sz="2700"/>
            </a:lvl4pPr>
            <a:lvl5pPr marL="2437973" indent="0">
              <a:buNone/>
              <a:defRPr sz="2700"/>
            </a:lvl5pPr>
            <a:lvl6pPr marL="3047467" indent="0">
              <a:buNone/>
              <a:defRPr sz="2700"/>
            </a:lvl6pPr>
            <a:lvl7pPr marL="3656960" indent="0">
              <a:buNone/>
              <a:defRPr sz="2700"/>
            </a:lvl7pPr>
            <a:lvl8pPr marL="4266453" indent="0">
              <a:buNone/>
              <a:defRPr sz="2700"/>
            </a:lvl8pPr>
            <a:lvl9pPr marL="4875947" indent="0">
              <a:buNone/>
              <a:defRPr sz="2700"/>
            </a:lvl9pPr>
          </a:lstStyle>
          <a:p>
            <a:endParaRPr lang="en-US"/>
          </a:p>
        </p:txBody>
      </p:sp>
      <p:sp>
        <p:nvSpPr>
          <p:cNvPr id="4" name="Text Placeholder 3"/>
          <p:cNvSpPr>
            <a:spLocks noGrp="1"/>
          </p:cNvSpPr>
          <p:nvPr>
            <p:ph type="body" sz="half" idx="2"/>
          </p:nvPr>
        </p:nvSpPr>
        <p:spPr>
          <a:xfrm>
            <a:off x="2389095" y="5367338"/>
            <a:ext cx="7313295" cy="8048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5/27/2022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7538142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5/27/2022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98415806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274639"/>
            <a:ext cx="2742486"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441" y="274639"/>
            <a:ext cx="802431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5/27/2022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53502233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sp>
        <p:nvSpPr>
          <p:cNvPr id="2" name="Footer Placeholder 4">
            <a:extLst>
              <a:ext uri="{FF2B5EF4-FFF2-40B4-BE49-F238E27FC236}">
                <a16:creationId xmlns:a16="http://schemas.microsoft.com/office/drawing/2014/main" id="{C1A85F3E-2CF6-9E46-AE01-96E27850575D}"/>
              </a:ext>
            </a:extLst>
          </p:cNvPr>
          <p:cNvSpPr txBox="1">
            <a:spLocks/>
          </p:cNvSpPr>
          <p:nvPr userDrawn="1"/>
        </p:nvSpPr>
        <p:spPr>
          <a:xfrm>
            <a:off x="4319338" y="6408740"/>
            <a:ext cx="3431005" cy="304881"/>
          </a:xfrm>
          <a:prstGeom prst="rect">
            <a:avLst/>
          </a:prstGeom>
        </p:spPr>
        <p:txBody>
          <a:bodyPr/>
          <a:lstStyle>
            <a:defPPr>
              <a:defRPr lang="en-US"/>
            </a:defPPr>
            <a:lvl1pPr marL="0" algn="ct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solidFill>
                  <a:prstClr val="black"/>
                </a:solidFill>
                <a:latin typeface="Arial" panose="020B0604020202020204" pitchFamily="34" charset="0"/>
                <a:cs typeface="Arial" panose="020B0604020202020204" pitchFamily="34" charset="0"/>
              </a:rPr>
              <a:t>Private and Confidential</a:t>
            </a:r>
          </a:p>
        </p:txBody>
      </p:sp>
      <p:sp>
        <p:nvSpPr>
          <p:cNvPr id="3" name="Slide Number Placeholder 5">
            <a:extLst>
              <a:ext uri="{FF2B5EF4-FFF2-40B4-BE49-F238E27FC236}">
                <a16:creationId xmlns:a16="http://schemas.microsoft.com/office/drawing/2014/main" id="{3EA0CF45-0B24-394D-8134-22C65E72D591}"/>
              </a:ext>
            </a:extLst>
          </p:cNvPr>
          <p:cNvSpPr txBox="1">
            <a:spLocks/>
          </p:cNvSpPr>
          <p:nvPr userDrawn="1"/>
        </p:nvSpPr>
        <p:spPr>
          <a:xfrm>
            <a:off x="10846469" y="6408740"/>
            <a:ext cx="1066800" cy="182563"/>
          </a:xfrm>
          <a:prstGeom prst="rect">
            <a:avLst/>
          </a:prstGeom>
        </p:spPr>
        <p:txBody>
          <a:bodyPr/>
          <a:lstStyle>
            <a:defPPr>
              <a:defRPr lang="en-US"/>
            </a:defPPr>
            <a:lvl1pPr marL="0" algn="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6F68F43-4567-4CB0-B00D-7267D614B448}" type="slidenum">
              <a:rPr lang="en-US" sz="1400" smtClean="0">
                <a:solidFill>
                  <a:prstClr val="black"/>
                </a:solidFill>
                <a:latin typeface="Arial" panose="020B0604020202020204" pitchFamily="34" charset="0"/>
                <a:cs typeface="Arial" panose="020B0604020202020204" pitchFamily="34" charset="0"/>
              </a:rPr>
              <a:pPr/>
              <a:t>‹#›</a:t>
            </a:fld>
            <a:endParaRPr lang="en-US" sz="1400" dirty="0">
              <a:solidFill>
                <a:prstClr val="black"/>
              </a:solidFill>
              <a:latin typeface="Arial" panose="020B0604020202020204" pitchFamily="34" charset="0"/>
              <a:cs typeface="Arial" panose="020B0604020202020204" pitchFamily="34" charset="0"/>
            </a:endParaRPr>
          </a:p>
        </p:txBody>
      </p:sp>
      <p:sp>
        <p:nvSpPr>
          <p:cNvPr id="4" name="Rectangle 4">
            <a:extLst>
              <a:ext uri="{FF2B5EF4-FFF2-40B4-BE49-F238E27FC236}">
                <a16:creationId xmlns:a16="http://schemas.microsoft.com/office/drawing/2014/main" id="{4FBA1CD0-DC43-5542-B28E-D985E1AF9A7D}"/>
              </a:ext>
            </a:extLst>
          </p:cNvPr>
          <p:cNvSpPr/>
          <p:nvPr userDrawn="1"/>
        </p:nvSpPr>
        <p:spPr>
          <a:xfrm flipH="1">
            <a:off x="1588" y="627903"/>
            <a:ext cx="560273"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endParaRPr lang="en-US" sz="2399">
              <a:solidFill>
                <a:srgbClr val="FFFFFF"/>
              </a:solidFill>
              <a:latin typeface="Arial" panose="020B0604020202020204"/>
            </a:endParaRPr>
          </a:p>
        </p:txBody>
      </p:sp>
      <p:pic>
        <p:nvPicPr>
          <p:cNvPr id="5" name="Picture 4">
            <a:extLst>
              <a:ext uri="{FF2B5EF4-FFF2-40B4-BE49-F238E27FC236}">
                <a16:creationId xmlns:a16="http://schemas.microsoft.com/office/drawing/2014/main" id="{644539BE-18A6-1948-BE82-02455FBCC53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021344" y="338346"/>
            <a:ext cx="891925" cy="791393"/>
          </a:xfrm>
          <a:prstGeom prst="rect">
            <a:avLst/>
          </a:prstGeom>
        </p:spPr>
      </p:pic>
      <p:sp>
        <p:nvSpPr>
          <p:cNvPr id="6" name="Title 5">
            <a:extLst>
              <a:ext uri="{FF2B5EF4-FFF2-40B4-BE49-F238E27FC236}">
                <a16:creationId xmlns:a16="http://schemas.microsoft.com/office/drawing/2014/main" id="{5E39C373-21EA-5D42-A674-B1D80B4D9D8D}"/>
              </a:ext>
            </a:extLst>
          </p:cNvPr>
          <p:cNvSpPr>
            <a:spLocks noGrp="1"/>
          </p:cNvSpPr>
          <p:nvPr>
            <p:ph type="title" hasCustomPrompt="1"/>
          </p:nvPr>
        </p:nvSpPr>
        <p:spPr>
          <a:xfrm>
            <a:off x="655150" y="495335"/>
            <a:ext cx="10512862" cy="640714"/>
          </a:xfrm>
        </p:spPr>
        <p:txBody>
          <a:bodyPr>
            <a:normAutofit/>
          </a:bodyPr>
          <a:lstStyle>
            <a:lvl1pPr>
              <a:defRPr sz="2199" b="1">
                <a:solidFill>
                  <a:schemeClr val="tx2">
                    <a:lumMod val="75000"/>
                  </a:schemeClr>
                </a:solidFill>
                <a:latin typeface="Arial" panose="020B0604020202020204" pitchFamily="34" charset="0"/>
                <a:ea typeface="Open Sans" panose="020B0606030504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11026696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162" y="2130426"/>
            <a:ext cx="10360501" cy="1470025"/>
          </a:xfrm>
        </p:spPr>
        <p:txBody>
          <a:bodyPr/>
          <a:lstStyle/>
          <a:p>
            <a:r>
              <a:rPr lang="en-US"/>
              <a:t>Click to edit Master title style</a:t>
            </a:r>
          </a:p>
        </p:txBody>
      </p:sp>
      <p:sp>
        <p:nvSpPr>
          <p:cNvPr id="3" name="Subtitle 2"/>
          <p:cNvSpPr>
            <a:spLocks noGrp="1"/>
          </p:cNvSpPr>
          <p:nvPr>
            <p:ph type="subTitle" idx="1"/>
          </p:nvPr>
        </p:nvSpPr>
        <p:spPr>
          <a:xfrm>
            <a:off x="1828324" y="3886200"/>
            <a:ext cx="8532178" cy="1752600"/>
          </a:xfrm>
        </p:spPr>
        <p:txBody>
          <a:bodyPr/>
          <a:lstStyle>
            <a:lvl1pPr marL="0" indent="0" algn="ctr">
              <a:buNone/>
              <a:defRPr>
                <a:solidFill>
                  <a:schemeClr val="tx1">
                    <a:tint val="75000"/>
                  </a:schemeClr>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5/27/2022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95771847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88825"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125236925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slid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D9DD6903-31DD-5348-931E-827644FF87FE}"/>
              </a:ext>
            </a:extLst>
          </p:cNvPr>
          <p:cNvSpPr>
            <a:spLocks noGrp="1"/>
          </p:cNvSpPr>
          <p:nvPr>
            <p:ph type="pic" sz="quarter" idx="14"/>
          </p:nvPr>
        </p:nvSpPr>
        <p:spPr>
          <a:xfrm>
            <a:off x="3977668" y="-174171"/>
            <a:ext cx="8410275" cy="7206342"/>
          </a:xfrm>
          <a:custGeom>
            <a:avLst/>
            <a:gdLst>
              <a:gd name="connsiteX0" fmla="*/ 0 w 16731340"/>
              <a:gd name="connsiteY0" fmla="*/ 0 h 14412684"/>
              <a:gd name="connsiteX1" fmla="*/ 16731340 w 16731340"/>
              <a:gd name="connsiteY1" fmla="*/ 0 h 14412684"/>
              <a:gd name="connsiteX2" fmla="*/ 16731340 w 16731340"/>
              <a:gd name="connsiteY2" fmla="*/ 14412684 h 14412684"/>
              <a:gd name="connsiteX3" fmla="*/ 0 w 16731340"/>
              <a:gd name="connsiteY3" fmla="*/ 14412684 h 14412684"/>
              <a:gd name="connsiteX4" fmla="*/ 0 w 16731340"/>
              <a:gd name="connsiteY4" fmla="*/ 0 h 14412684"/>
              <a:gd name="connsiteX0" fmla="*/ 0 w 16731340"/>
              <a:gd name="connsiteY0" fmla="*/ 0 h 14412684"/>
              <a:gd name="connsiteX1" fmla="*/ 16731340 w 16731340"/>
              <a:gd name="connsiteY1" fmla="*/ 0 h 14412684"/>
              <a:gd name="connsiteX2" fmla="*/ 16731340 w 16731340"/>
              <a:gd name="connsiteY2" fmla="*/ 14412684 h 14412684"/>
              <a:gd name="connsiteX3" fmla="*/ 4259766 w 16731340"/>
              <a:gd name="connsiteY3" fmla="*/ 14412684 h 14412684"/>
              <a:gd name="connsiteX4" fmla="*/ 0 w 16731340"/>
              <a:gd name="connsiteY4" fmla="*/ 0 h 14412684"/>
              <a:gd name="connsiteX0" fmla="*/ 0 w 16820550"/>
              <a:gd name="connsiteY0" fmla="*/ 22303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22303 h 14412684"/>
              <a:gd name="connsiteX0" fmla="*/ 0 w 16820550"/>
              <a:gd name="connsiteY0" fmla="*/ 0 h 14457288"/>
              <a:gd name="connsiteX1" fmla="*/ 16820550 w 16820550"/>
              <a:gd name="connsiteY1" fmla="*/ 44604 h 14457288"/>
              <a:gd name="connsiteX2" fmla="*/ 16820550 w 16820550"/>
              <a:gd name="connsiteY2" fmla="*/ 14457288 h 14457288"/>
              <a:gd name="connsiteX3" fmla="*/ 4348976 w 16820550"/>
              <a:gd name="connsiteY3" fmla="*/ 14457288 h 14457288"/>
              <a:gd name="connsiteX4" fmla="*/ 0 w 16820550"/>
              <a:gd name="connsiteY4" fmla="*/ 0 h 14457288"/>
              <a:gd name="connsiteX0" fmla="*/ 0 w 16820550"/>
              <a:gd name="connsiteY0" fmla="*/ 1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1 h 144126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20550" h="14412684">
                <a:moveTo>
                  <a:pt x="0" y="1"/>
                </a:moveTo>
                <a:lnTo>
                  <a:pt x="16820550" y="0"/>
                </a:lnTo>
                <a:lnTo>
                  <a:pt x="16820550" y="14412684"/>
                </a:lnTo>
                <a:lnTo>
                  <a:pt x="4348976" y="14412684"/>
                </a:lnTo>
                <a:lnTo>
                  <a:pt x="0" y="1"/>
                </a:lnTo>
                <a:close/>
              </a:path>
            </a:pathLst>
          </a:cu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15420848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0495" y="3645024"/>
            <a:ext cx="10827834" cy="1362075"/>
          </a:xfrm>
        </p:spPr>
        <p:txBody>
          <a:bodyPr anchor="t"/>
          <a:lstStyle>
            <a:lvl1pPr algn="ctr">
              <a:defRPr sz="5300" b="1" cap="all"/>
            </a:lvl1pPr>
          </a:lstStyle>
          <a:p>
            <a:r>
              <a:rPr lang="en-US"/>
              <a:t>Click to edit Master 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5/27/2022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21181707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367070" y="881262"/>
            <a:ext cx="9195625" cy="1470025"/>
          </a:xfrm>
        </p:spPr>
        <p:txBody>
          <a:bodyPr anchor="t">
            <a:normAutofit/>
          </a:bodyPr>
          <a:lstStyle>
            <a:lvl1pPr algn="l">
              <a:defRPr sz="4400"/>
            </a:lvl1pPr>
          </a:lstStyle>
          <a:p>
            <a:r>
              <a:rPr lang="en-US" dirty="0"/>
              <a:t>Click to edit Master title style</a:t>
            </a:r>
          </a:p>
        </p:txBody>
      </p:sp>
      <p:sp>
        <p:nvSpPr>
          <p:cNvPr id="3" name="Subtitle 2"/>
          <p:cNvSpPr>
            <a:spLocks noGrp="1"/>
          </p:cNvSpPr>
          <p:nvPr>
            <p:ph type="subTitle" idx="1"/>
          </p:nvPr>
        </p:nvSpPr>
        <p:spPr>
          <a:xfrm>
            <a:off x="2349996" y="3048744"/>
            <a:ext cx="9217024" cy="1752600"/>
          </a:xfrm>
        </p:spPr>
        <p:txBody>
          <a:bodyPr>
            <a:normAutofit/>
          </a:bodyPr>
          <a:lstStyle>
            <a:lvl1pPr marL="0" indent="0" algn="l">
              <a:buNone/>
              <a:defRPr sz="2400">
                <a:solidFill>
                  <a:schemeClr val="tx1">
                    <a:tint val="75000"/>
                  </a:schemeClr>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5/27/2022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0213362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5/27/2022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519236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441" y="1600201"/>
            <a:ext cx="5383398"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5986" y="1600201"/>
            <a:ext cx="5383398"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25404F2-BE9A-4460-8815-8F645183555F}" type="datetimeFigureOut">
              <a:rPr lang="en-US" smtClean="0"/>
              <a:pPr/>
              <a:t>5/27/2022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053186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441" y="1535113"/>
            <a:ext cx="5385514"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4" name="Content Placeholder 3"/>
          <p:cNvSpPr>
            <a:spLocks noGrp="1"/>
          </p:cNvSpPr>
          <p:nvPr>
            <p:ph sz="half" idx="2"/>
          </p:nvPr>
        </p:nvSpPr>
        <p:spPr>
          <a:xfrm>
            <a:off x="609441" y="2174875"/>
            <a:ext cx="5385514"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1756" y="1535113"/>
            <a:ext cx="5387630"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6" name="Content Placeholder 5"/>
          <p:cNvSpPr>
            <a:spLocks noGrp="1"/>
          </p:cNvSpPr>
          <p:nvPr>
            <p:ph sz="quarter" idx="4"/>
          </p:nvPr>
        </p:nvSpPr>
        <p:spPr>
          <a:xfrm>
            <a:off x="6191756" y="2174875"/>
            <a:ext cx="5387630"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25404F2-BE9A-4460-8815-8F645183555F}" type="datetimeFigureOut">
              <a:rPr lang="en-US" smtClean="0"/>
              <a:pPr/>
              <a:t>5/27/2022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7958990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5/27/2022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9" name="Content Placeholder 6"/>
          <p:cNvSpPr>
            <a:spLocks noGrp="1"/>
          </p:cNvSpPr>
          <p:nvPr>
            <p:ph sz="quarter" idx="13"/>
          </p:nvPr>
        </p:nvSpPr>
        <p:spPr>
          <a:xfrm>
            <a:off x="608012" y="932701"/>
            <a:ext cx="10972800" cy="484187"/>
          </a:xfrm>
        </p:spPr>
        <p:txBody>
          <a:bodyPr>
            <a:noAutofit/>
          </a:bodyPr>
          <a:lstStyle>
            <a:lvl1pPr marL="0" indent="0">
              <a:buFontTx/>
              <a:buNone/>
              <a:defRPr sz="22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Tree>
    <p:extLst>
      <p:ext uri="{BB962C8B-B14F-4D97-AF65-F5344CB8AC3E}">
        <p14:creationId xmlns:p14="http://schemas.microsoft.com/office/powerpoint/2010/main" val="1429874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5/27/2022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6"/>
          <p:cNvSpPr>
            <a:spLocks noGrp="1"/>
          </p:cNvSpPr>
          <p:nvPr>
            <p:ph sz="quarter" idx="15"/>
          </p:nvPr>
        </p:nvSpPr>
        <p:spPr>
          <a:xfrm>
            <a:off x="608012" y="4794325"/>
            <a:ext cx="3335505"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3" name="Content Placeholder 6"/>
          <p:cNvSpPr>
            <a:spLocks noGrp="1"/>
          </p:cNvSpPr>
          <p:nvPr>
            <p:ph sz="quarter" idx="16"/>
          </p:nvPr>
        </p:nvSpPr>
        <p:spPr>
          <a:xfrm>
            <a:off x="4125912" y="4794325"/>
            <a:ext cx="3940258"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4" name="Content Placeholder 6"/>
          <p:cNvSpPr>
            <a:spLocks noGrp="1"/>
          </p:cNvSpPr>
          <p:nvPr>
            <p:ph sz="quarter" idx="17"/>
          </p:nvPr>
        </p:nvSpPr>
        <p:spPr>
          <a:xfrm>
            <a:off x="8240712" y="4788396"/>
            <a:ext cx="3335505"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5" name="Content Placeholder 6"/>
          <p:cNvSpPr>
            <a:spLocks noGrp="1"/>
          </p:cNvSpPr>
          <p:nvPr>
            <p:ph sz="quarter" idx="18"/>
          </p:nvPr>
        </p:nvSpPr>
        <p:spPr>
          <a:xfrm>
            <a:off x="608012" y="4277817"/>
            <a:ext cx="3335505"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6" name="Content Placeholder 6"/>
          <p:cNvSpPr>
            <a:spLocks noGrp="1"/>
          </p:cNvSpPr>
          <p:nvPr>
            <p:ph sz="quarter" idx="19"/>
          </p:nvPr>
        </p:nvSpPr>
        <p:spPr>
          <a:xfrm>
            <a:off x="4125912" y="4277817"/>
            <a:ext cx="3940258"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7" name="Content Placeholder 6"/>
          <p:cNvSpPr>
            <a:spLocks noGrp="1"/>
          </p:cNvSpPr>
          <p:nvPr>
            <p:ph sz="quarter" idx="20"/>
          </p:nvPr>
        </p:nvSpPr>
        <p:spPr>
          <a:xfrm>
            <a:off x="8240712" y="4271888"/>
            <a:ext cx="3335505"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9" name="Content Placeholder 6"/>
          <p:cNvSpPr>
            <a:spLocks noGrp="1"/>
          </p:cNvSpPr>
          <p:nvPr>
            <p:ph sz="quarter" idx="13"/>
          </p:nvPr>
        </p:nvSpPr>
        <p:spPr>
          <a:xfrm>
            <a:off x="608012" y="932701"/>
            <a:ext cx="10972800" cy="484187"/>
          </a:xfrm>
        </p:spPr>
        <p:txBody>
          <a:bodyPr>
            <a:noAutofit/>
          </a:bodyPr>
          <a:lstStyle>
            <a:lvl1pPr marL="0" indent="0">
              <a:buFontTx/>
              <a:buNone/>
              <a:defRPr sz="22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Tree>
    <p:extLst>
      <p:ext uri="{BB962C8B-B14F-4D97-AF65-F5344CB8AC3E}">
        <p14:creationId xmlns:p14="http://schemas.microsoft.com/office/powerpoint/2010/main" val="9478446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274639"/>
            <a:ext cx="10969943" cy="711081"/>
          </a:xfrm>
          <a:prstGeom prst="rect">
            <a:avLst/>
          </a:prstGeom>
        </p:spPr>
        <p:txBody>
          <a:bodyPr vert="horz" lIns="121899" tIns="60949" rIns="121899" bIns="60949" rtlCol="0" anchor="ctr">
            <a:normAutofit/>
          </a:bodyPr>
          <a:lstStyle/>
          <a:p>
            <a:r>
              <a:rPr lang="en-US"/>
              <a:t>Click to edit Master title style</a:t>
            </a:r>
          </a:p>
        </p:txBody>
      </p:sp>
      <p:sp>
        <p:nvSpPr>
          <p:cNvPr id="3" name="Text Placeholder 2"/>
          <p:cNvSpPr>
            <a:spLocks noGrp="1"/>
          </p:cNvSpPr>
          <p:nvPr>
            <p:ph type="body" idx="1"/>
          </p:nvPr>
        </p:nvSpPr>
        <p:spPr>
          <a:xfrm>
            <a:off x="609441" y="1138425"/>
            <a:ext cx="10969943" cy="4987739"/>
          </a:xfrm>
          <a:prstGeom prst="rect">
            <a:avLst/>
          </a:prstGeom>
        </p:spPr>
        <p:txBody>
          <a:bodyPr vert="horz" lIns="121899" tIns="60949" rIns="121899"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441" y="6356351"/>
            <a:ext cx="2844059" cy="365125"/>
          </a:xfrm>
          <a:prstGeom prst="rect">
            <a:avLst/>
          </a:prstGeom>
        </p:spPr>
        <p:txBody>
          <a:bodyPr vert="horz" lIns="121899" tIns="60949" rIns="121899" bIns="60949" rtlCol="0" anchor="ctr"/>
          <a:lstStyle>
            <a:lvl1pPr algn="l">
              <a:defRPr sz="1600">
                <a:solidFill>
                  <a:schemeClr val="tx1">
                    <a:tint val="75000"/>
                  </a:schemeClr>
                </a:solidFill>
              </a:defRPr>
            </a:lvl1pPr>
          </a:lstStyle>
          <a:p>
            <a:fld id="{425404F2-BE9A-4460-8815-8F645183555F}" type="datetimeFigureOut">
              <a:rPr lang="en-US" smtClean="0"/>
              <a:pPr/>
              <a:t>5/27/2022</a:t>
            </a:fld>
            <a:endParaRPr lang="en-US"/>
          </a:p>
        </p:txBody>
      </p:sp>
      <p:sp>
        <p:nvSpPr>
          <p:cNvPr id="5" name="Footer Placeholder 4"/>
          <p:cNvSpPr>
            <a:spLocks noGrp="1"/>
          </p:cNvSpPr>
          <p:nvPr>
            <p:ph type="ftr" sz="quarter" idx="3"/>
          </p:nvPr>
        </p:nvSpPr>
        <p:spPr>
          <a:xfrm>
            <a:off x="4164515" y="6356351"/>
            <a:ext cx="3859795" cy="365125"/>
          </a:xfrm>
          <a:prstGeom prst="rect">
            <a:avLst/>
          </a:prstGeom>
        </p:spPr>
        <p:txBody>
          <a:bodyPr vert="horz" lIns="121899" tIns="60949" rIns="121899" bIns="60949" rtlCol="0" anchor="ctr"/>
          <a:lstStyle>
            <a:lvl1pPr algn="ctr">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5325" y="6356351"/>
            <a:ext cx="2844059" cy="365125"/>
          </a:xfrm>
          <a:prstGeom prst="rect">
            <a:avLst/>
          </a:prstGeom>
        </p:spPr>
        <p:txBody>
          <a:bodyPr vert="horz" lIns="121899" tIns="60949" rIns="121899" bIns="60949" rtlCol="0" anchor="ctr"/>
          <a:lstStyle>
            <a:lvl1pPr algn="r">
              <a:defRPr sz="1600">
                <a:solidFill>
                  <a:schemeClr val="tx1">
                    <a:tint val="75000"/>
                  </a:schemeClr>
                </a:solidFill>
              </a:defRPr>
            </a:lvl1pPr>
          </a:lstStyle>
          <a:p>
            <a:fld id="{96E69268-9C8B-4EBF-A9EE-DC5DC2D48DC3}" type="slidenum">
              <a:rPr lang="en-US" smtClean="0"/>
              <a:pPr/>
              <a:t>‹#›</a:t>
            </a:fld>
            <a:endParaRPr lang="en-US"/>
          </a:p>
        </p:txBody>
      </p:sp>
    </p:spTree>
    <p:extLst>
      <p:ext uri="{BB962C8B-B14F-4D97-AF65-F5344CB8AC3E}">
        <p14:creationId xmlns:p14="http://schemas.microsoft.com/office/powerpoint/2010/main" val="1974508044"/>
      </p:ext>
    </p:extLst>
  </p:cSld>
  <p:clrMap bg1="lt1" tx1="dk1" bg2="lt2" tx2="dk2" accent1="accent1" accent2="accent2" accent3="accent3" accent4="accent4" accent5="accent5" accent6="accent6" hlink="hlink" folHlink="folHlink"/>
  <p:sldLayoutIdLst>
    <p:sldLayoutId id="2147483661" r:id="rId1"/>
    <p:sldLayoutId id="2147483649" r:id="rId2"/>
    <p:sldLayoutId id="2147483651" r:id="rId3"/>
    <p:sldLayoutId id="2147483663" r:id="rId4"/>
    <p:sldLayoutId id="2147483650" r:id="rId5"/>
    <p:sldLayoutId id="2147483652" r:id="rId6"/>
    <p:sldLayoutId id="2147483653" r:id="rId7"/>
    <p:sldLayoutId id="2147483654" r:id="rId8"/>
    <p:sldLayoutId id="2147483664" r:id="rId9"/>
    <p:sldLayoutId id="2147483662" r:id="rId10"/>
    <p:sldLayoutId id="2147483665" r:id="rId11"/>
    <p:sldLayoutId id="2147483666" r:id="rId12"/>
    <p:sldLayoutId id="2147483667" r:id="rId13"/>
    <p:sldLayoutId id="2147483655" r:id="rId14"/>
    <p:sldLayoutId id="2147483656" r:id="rId15"/>
    <p:sldLayoutId id="2147483657" r:id="rId16"/>
    <p:sldLayoutId id="2147483658" r:id="rId17"/>
    <p:sldLayoutId id="2147483659" r:id="rId18"/>
    <p:sldLayoutId id="2147483668" r:id="rId19"/>
    <p:sldLayoutId id="2147483669" r:id="rId20"/>
    <p:sldLayoutId id="2147483670" r:id="rId21"/>
  </p:sldLayoutIdLst>
  <p:txStyles>
    <p:titleStyle>
      <a:lvl1pPr algn="l" defTabSz="1218987" rtl="0" eaLnBrk="1" latinLnBrk="0" hangingPunct="1">
        <a:spcBef>
          <a:spcPct val="0"/>
        </a:spcBef>
        <a:buNone/>
        <a:defRPr sz="3600" kern="1200">
          <a:solidFill>
            <a:schemeClr val="tx1"/>
          </a:solidFill>
          <a:latin typeface="+mj-lt"/>
          <a:ea typeface="+mj-ea"/>
          <a:cs typeface="+mj-cs"/>
        </a:defRPr>
      </a:lvl1pPr>
    </p:titleStyle>
    <p:body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1.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4.png"/><Relationship Id="rId1" Type="http://schemas.openxmlformats.org/officeDocument/2006/relationships/slideLayout" Target="../slideLayouts/slideLayout8.xml"/><Relationship Id="rId5" Type="http://schemas.openxmlformats.org/officeDocument/2006/relationships/hyperlink" Target="https://github.com/soyuztechnologies/LamResearchS4HANA/blob/master/RAP/Day%2034/01_Class%20Implementation.txt" TargetMode="External"/><Relationship Id="rId4" Type="http://schemas.openxmlformats.org/officeDocument/2006/relationships/image" Target="../media/image28.png"/></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soyuztechnologies/LamResearchS4HANA/blob/master/RAP/Day%2034/02_Criticality_calculation.txt" TargetMode="External"/><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2.png"/><Relationship Id="rId1" Type="http://schemas.openxmlformats.org/officeDocument/2006/relationships/slideLayout" Target="../slideLayouts/slideLayout8.xml"/><Relationship Id="rId5" Type="http://schemas.openxmlformats.org/officeDocument/2006/relationships/hyperlink" Target="https://github.com/abapGit/abapGit/watchers" TargetMode="External"/><Relationship Id="rId4" Type="http://schemas.openxmlformats.org/officeDocument/2006/relationships/hyperlink" Target="https://docs.abapgit.org/other-where-used.html" TargetMode="External"/></Relationships>
</file>

<file path=ppt/slides/_rels/slide19.xml.rels><?xml version="1.0" encoding="UTF-8" standalone="yes"?>
<Relationships xmlns="http://schemas.openxmlformats.org/package/2006/relationships"><Relationship Id="rId3" Type="http://schemas.openxmlformats.org/officeDocument/2006/relationships/hyperlink" Target="https://help.github.com/articles/watching-and-unwatching-repositories/" TargetMode="External"/><Relationship Id="rId2" Type="http://schemas.openxmlformats.org/officeDocument/2006/relationships/image" Target="../media/image4.png"/><Relationship Id="rId1" Type="http://schemas.openxmlformats.org/officeDocument/2006/relationships/slideLayout" Target="../slideLayouts/slideLayout8.xml"/><Relationship Id="rId5" Type="http://schemas.openxmlformats.org/officeDocument/2006/relationships/image" Target="../media/image33.png"/><Relationship Id="rId4" Type="http://schemas.openxmlformats.org/officeDocument/2006/relationships/hyperlink" Target="https://help.github.com/articles/about-pull-requests/"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4.png"/><Relationship Id="rId1" Type="http://schemas.openxmlformats.org/officeDocument/2006/relationships/slideLayout" Target="../slideLayouts/slideLayout8.xml"/><Relationship Id="rId5" Type="http://schemas.openxmlformats.org/officeDocument/2006/relationships/image" Target="../media/image35.png"/><Relationship Id="rId4" Type="http://schemas.openxmlformats.org/officeDocument/2006/relationships/hyperlink" Target="https://docs.abapgit.org/"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image" Target="../media/image37.png"/></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image" Target="../media/image39.png"/></Relationships>
</file>

<file path=ppt/slides/_rels/slide2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image" Target="../media/image41.png"/></Relationships>
</file>

<file path=ppt/slides/_rels/slide24.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1.xml"/><Relationship Id="rId1" Type="http://schemas.openxmlformats.org/officeDocument/2006/relationships/slideLayout" Target="../slideLayouts/slideLayout19.xml"/><Relationship Id="rId4" Type="http://schemas.openxmlformats.org/officeDocument/2006/relationships/image" Target="../media/image4.png"/></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43.tiff"/><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ww.anubhavtrainings.com/" TargetMode="External"/><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8" Type="http://schemas.openxmlformats.org/officeDocument/2006/relationships/image" Target="../media/image49.jpeg"/><Relationship Id="rId3" Type="http://schemas.openxmlformats.org/officeDocument/2006/relationships/image" Target="../media/image44.jpeg"/><Relationship Id="rId7" Type="http://schemas.openxmlformats.org/officeDocument/2006/relationships/image" Target="../media/image48.tiff"/><Relationship Id="rId2" Type="http://schemas.openxmlformats.org/officeDocument/2006/relationships/notesSlide" Target="../notesSlides/notesSlide2.xml"/><Relationship Id="rId1" Type="http://schemas.openxmlformats.org/officeDocument/2006/relationships/slideLayout" Target="../slideLayouts/slideLayout20.xml"/><Relationship Id="rId6" Type="http://schemas.openxmlformats.org/officeDocument/2006/relationships/image" Target="../media/image47.tiff"/><Relationship Id="rId5" Type="http://schemas.openxmlformats.org/officeDocument/2006/relationships/image" Target="../media/image46.tiff"/><Relationship Id="rId10" Type="http://schemas.openxmlformats.org/officeDocument/2006/relationships/image" Target="../media/image4.png"/><Relationship Id="rId4" Type="http://schemas.openxmlformats.org/officeDocument/2006/relationships/image" Target="../media/image45.tiff"/><Relationship Id="rId9" Type="http://schemas.openxmlformats.org/officeDocument/2006/relationships/hyperlink" Target="https://anubhavtrainings.com/" TargetMode="External"/></Relationships>
</file>

<file path=ppt/slides/_rels/slide28.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50.jpg"/><Relationship Id="rId7" Type="http://schemas.openxmlformats.org/officeDocument/2006/relationships/image" Target="../media/image52.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14.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51.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53.png"/></Relationships>
</file>

<file path=ppt/slides/_rels/slide3.xml.rels><?xml version="1.0" encoding="UTF-8" standalone="yes"?>
<Relationships xmlns="http://schemas.openxmlformats.org/package/2006/relationships"><Relationship Id="rId3" Type="http://schemas.openxmlformats.org/officeDocument/2006/relationships/hyperlink" Target="https://sap.github.io/cf-html5-apps-repo-cli-plugin/" TargetMode="External"/><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hyperlink" Target="https://sapes5.sapdevcenter.com/sap/opu/odata/sap/ZAGENCYCDS_SRV/$metadata" TargetMode="External"/><Relationship Id="rId2" Type="http://schemas.openxmlformats.org/officeDocument/2006/relationships/image" Target="../media/image4.png"/><Relationship Id="rId1" Type="http://schemas.openxmlformats.org/officeDocument/2006/relationships/slideLayout" Target="../slideLayouts/slideLayout8.xml"/><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4.png"/><Relationship Id="rId1" Type="http://schemas.openxmlformats.org/officeDocument/2006/relationships/slideLayout" Target="../slideLayouts/slideLayout8.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8.png"/><Relationship Id="rId1" Type="http://schemas.openxmlformats.org/officeDocument/2006/relationships/slideLayout" Target="../slideLayouts/slideLayout8.xml"/><Relationship Id="rId5" Type="http://schemas.openxmlformats.org/officeDocument/2006/relationships/image" Target="../media/image20.pn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descr="Hackett Report On Corporate Supplier Payments | PYMNTS.co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12188824" cy="6858000"/>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p:cNvSpPr/>
          <p:nvPr/>
        </p:nvSpPr>
        <p:spPr>
          <a:xfrm>
            <a:off x="-26268" y="0"/>
            <a:ext cx="12215092" cy="6885384"/>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5" name="Picture 14">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58908" y="44625"/>
            <a:ext cx="1584176" cy="1564698"/>
          </a:xfrm>
          <a:prstGeom prst="rect">
            <a:avLst/>
          </a:prstGeom>
        </p:spPr>
      </p:pic>
      <p:pic>
        <p:nvPicPr>
          <p:cNvPr id="16" name="Picture 15">
            <a:extLst>
              <a:ext uri="{FF2B5EF4-FFF2-40B4-BE49-F238E27FC236}">
                <a16:creationId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121" y="6093296"/>
            <a:ext cx="716699" cy="707887"/>
          </a:xfrm>
          <a:prstGeom prst="rect">
            <a:avLst/>
          </a:prstGeom>
        </p:spPr>
      </p:pic>
      <p:sp>
        <p:nvSpPr>
          <p:cNvPr id="17" name="TextBox 3">
            <a:extLst>
              <a:ext uri="{FF2B5EF4-FFF2-40B4-BE49-F238E27FC236}">
                <a16:creationId xmlns:a16="http://schemas.microsoft.com/office/drawing/2014/main" id="{CD9849B0-BCB0-4466-8FC9-5ADD342E24D4}"/>
              </a:ext>
            </a:extLst>
          </p:cNvPr>
          <p:cNvSpPr txBox="1"/>
          <p:nvPr/>
        </p:nvSpPr>
        <p:spPr>
          <a:xfrm>
            <a:off x="665523" y="2592045"/>
            <a:ext cx="7535341" cy="646331"/>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3600" dirty="0">
                <a:solidFill>
                  <a:schemeClr val="bg1"/>
                </a:solidFill>
                <a:latin typeface="Cooper Black" panose="0208090404030B020404" pitchFamily="18" charset="0"/>
              </a:rPr>
              <a:t>contact@anubhavtrainings.com</a:t>
            </a:r>
          </a:p>
        </p:txBody>
      </p:sp>
      <p:sp>
        <p:nvSpPr>
          <p:cNvPr id="18" name="Title 2"/>
          <p:cNvSpPr txBox="1">
            <a:spLocks/>
          </p:cNvSpPr>
          <p:nvPr/>
        </p:nvSpPr>
        <p:spPr>
          <a:xfrm>
            <a:off x="680495" y="3645024"/>
            <a:ext cx="10827834" cy="1362075"/>
          </a:xfrm>
          <a:prstGeom prst="rect">
            <a:avLst/>
          </a:prstGeom>
        </p:spPr>
        <p:txBody>
          <a:bodyP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algn="ctr"/>
            <a:r>
              <a:rPr lang="en-IN" sz="6000" dirty="0">
                <a:solidFill>
                  <a:schemeClr val="bg1"/>
                </a:solidFill>
                <a:latin typeface="Patua One" pitchFamily="2" charset="0"/>
              </a:rPr>
              <a:t>  ABAP RESTFUL APPLICATION    PROGRAMMING</a:t>
            </a:r>
            <a:endParaRPr lang="en-IN" sz="5400" dirty="0">
              <a:solidFill>
                <a:schemeClr val="bg1"/>
              </a:solidFill>
              <a:latin typeface="Arial" pitchFamily="34" charset="0"/>
              <a:cs typeface="Arial" pitchFamily="34" charset="0"/>
            </a:endParaRPr>
          </a:p>
        </p:txBody>
      </p:sp>
      <p:sp>
        <p:nvSpPr>
          <p:cNvPr id="21" name="Rectangle 20"/>
          <p:cNvSpPr/>
          <p:nvPr/>
        </p:nvSpPr>
        <p:spPr>
          <a:xfrm>
            <a:off x="693812" y="3238376"/>
            <a:ext cx="10801200" cy="2880320"/>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p:cNvSpPr/>
          <p:nvPr/>
        </p:nvSpPr>
        <p:spPr>
          <a:xfrm>
            <a:off x="1053852" y="700767"/>
            <a:ext cx="4176464" cy="769441"/>
          </a:xfrm>
          <a:prstGeom prst="rect">
            <a:avLst/>
          </a:prstGeom>
        </p:spPr>
        <p:txBody>
          <a:bodyPr wrap="square">
            <a:spAutoFit/>
          </a:bodyPr>
          <a:lstStyle/>
          <a:p>
            <a:r>
              <a:rPr lang="en-IN" sz="4400" dirty="0">
                <a:solidFill>
                  <a:schemeClr val="bg1"/>
                </a:solidFill>
                <a:latin typeface="Cooper Black" panose="0208090404030B020404" pitchFamily="18" charset="0"/>
              </a:rPr>
              <a:t>Day 06</a:t>
            </a:r>
            <a:endParaRPr lang="en-US" sz="4400" dirty="0">
              <a:latin typeface="Cooper Black" panose="0208090404030B020404" pitchFamily="18" charset="0"/>
            </a:endParaRPr>
          </a:p>
        </p:txBody>
      </p:sp>
      <p:pic>
        <p:nvPicPr>
          <p:cNvPr id="1026" name="Picture 2" descr="Barclays logo and symbol, meaning, history, PNG">
            <a:extLst>
              <a:ext uri="{FF2B5EF4-FFF2-40B4-BE49-F238E27FC236}">
                <a16:creationId xmlns:a16="http://schemas.microsoft.com/office/drawing/2014/main" id="{07BF31B7-E8FE-6A75-C66A-8A75474A42E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145834" y="928280"/>
            <a:ext cx="3078461" cy="17316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80110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97639"/>
            <a:ext cx="10969943" cy="711081"/>
          </a:xfrm>
        </p:spPr>
        <p:txBody>
          <a:bodyPr>
            <a:noAutofit/>
          </a:bodyPr>
          <a:lstStyle/>
          <a:p>
            <a:r>
              <a:rPr lang="en-US" dirty="0">
                <a:latin typeface="Cooper Black" panose="0208090404030B020404" pitchFamily="18" charset="0"/>
              </a:rPr>
              <a:t>Creating Custom Entity</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28822"/>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pic>
        <p:nvPicPr>
          <p:cNvPr id="7170" name="Picture 2" descr="https://raw.githubusercontent.com/soyuztechnologies/restful-abap/master/Managed%20Implementation/CustomCDSEntity/images/15.png?token=ASAGDWYJHQU5ZCTRBKF4BVTBV5J5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1625" y="3171344"/>
            <a:ext cx="5208936" cy="2102620"/>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https://raw.githubusercontent.com/soyuztechnologies/restful-abap/master/Managed%20Implementation/CustomCDSEntity/images/16.png?token=ASAGDW7UOITQ4WDAO6SATP3BV5J6I"/>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38011" y="2773942"/>
            <a:ext cx="4248472" cy="2814939"/>
          </a:xfrm>
          <a:prstGeom prst="rect">
            <a:avLst/>
          </a:prstGeom>
          <a:noFill/>
          <a:extLst>
            <a:ext uri="{909E8E84-426E-40DD-AFC4-6F175D3DCCD1}">
              <a14:hiddenFill xmlns:a14="http://schemas.microsoft.com/office/drawing/2010/main">
                <a:solidFill>
                  <a:srgbClr val="FFFFFF"/>
                </a:solidFill>
              </a14:hiddenFill>
            </a:ext>
          </a:extLst>
        </p:spPr>
      </p:pic>
      <p:sp>
        <p:nvSpPr>
          <p:cNvPr id="10" name="Trapezoid 9">
            <a:extLst>
              <a:ext uri="{FF2B5EF4-FFF2-40B4-BE49-F238E27FC236}">
                <a16:creationId xmlns:a16="http://schemas.microsoft.com/office/drawing/2014/main" id="{3CF9945D-8CE6-41B7-BD84-CF2E0B472A12}"/>
              </a:ext>
            </a:extLst>
          </p:cNvPr>
          <p:cNvSpPr/>
          <p:nvPr/>
        </p:nvSpPr>
        <p:spPr>
          <a:xfrm rot="16200000">
            <a:off x="5015921" y="3457248"/>
            <a:ext cx="2805397" cy="1438784"/>
          </a:xfrm>
          <a:prstGeom prst="trapezoid">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hevron 2"/>
          <p:cNvSpPr/>
          <p:nvPr/>
        </p:nvSpPr>
        <p:spPr>
          <a:xfrm>
            <a:off x="6028209" y="3878575"/>
            <a:ext cx="576064" cy="648072"/>
          </a:xfrm>
          <a:prstGeom prst="chevron">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 name="Rectangle 4"/>
          <p:cNvSpPr/>
          <p:nvPr/>
        </p:nvSpPr>
        <p:spPr>
          <a:xfrm>
            <a:off x="765821" y="1014307"/>
            <a:ext cx="5208935" cy="1754326"/>
          </a:xfrm>
          <a:prstGeom prst="rect">
            <a:avLst/>
          </a:prstGeom>
        </p:spPr>
        <p:txBody>
          <a:bodyPr wrap="square">
            <a:spAutoFit/>
          </a:bodyPr>
          <a:lstStyle/>
          <a:p>
            <a:r>
              <a:rPr lang="en-US" sz="1800" dirty="0">
                <a:solidFill>
                  <a:srgbClr val="24292F"/>
                </a:solidFill>
              </a:rPr>
              <a:t>6. Now, open the abstract entity you created in Service Consumption Model in the source code editor</a:t>
            </a:r>
            <a:br>
              <a:rPr lang="en-US" sz="1800" dirty="0"/>
            </a:br>
            <a:r>
              <a:rPr lang="en-US" sz="1800" dirty="0">
                <a:solidFill>
                  <a:srgbClr val="24292F"/>
                </a:solidFill>
              </a:rPr>
              <a:t>Navigate to the abstract entity ZRAP_XXZ_TRAVEL_AGENCY_ES5 in the Project Explorer</a:t>
            </a:r>
            <a:br>
              <a:rPr lang="en-US" sz="1800" dirty="0"/>
            </a:br>
            <a:r>
              <a:rPr lang="en-US" sz="1800" dirty="0">
                <a:solidFill>
                  <a:srgbClr val="24292F"/>
                </a:solidFill>
              </a:rPr>
              <a:t>Double click on it to open the source code editor</a:t>
            </a:r>
            <a:endParaRPr lang="en-US" sz="1800" dirty="0"/>
          </a:p>
        </p:txBody>
      </p:sp>
      <p:sp>
        <p:nvSpPr>
          <p:cNvPr id="7" name="Rectangle 6"/>
          <p:cNvSpPr/>
          <p:nvPr/>
        </p:nvSpPr>
        <p:spPr>
          <a:xfrm>
            <a:off x="6368278" y="912196"/>
            <a:ext cx="5486774" cy="1754326"/>
          </a:xfrm>
          <a:prstGeom prst="rect">
            <a:avLst/>
          </a:prstGeom>
        </p:spPr>
        <p:txBody>
          <a:bodyPr wrap="square">
            <a:spAutoFit/>
          </a:bodyPr>
          <a:lstStyle/>
          <a:p>
            <a:pPr algn="just"/>
            <a:r>
              <a:rPr lang="en-US" sz="1800" dirty="0"/>
              <a:t>7. Copy field list from abstract entity to custom entity</a:t>
            </a:r>
            <a:br>
              <a:rPr lang="en-US" sz="1800" dirty="0"/>
            </a:br>
            <a:r>
              <a:rPr lang="en-US" sz="1800" dirty="0"/>
              <a:t>Copy the field list from the abstract entity and paste it between the curly brackets as the new field list of the custom entity, thereby replacing the field list provided by the code template. You can make use of the Source Code Formatter (SHIFT+F1) to format the source code.</a:t>
            </a:r>
          </a:p>
        </p:txBody>
      </p:sp>
    </p:spTree>
    <p:extLst>
      <p:ext uri="{BB962C8B-B14F-4D97-AF65-F5344CB8AC3E}">
        <p14:creationId xmlns:p14="http://schemas.microsoft.com/office/powerpoint/2010/main" val="410709068"/>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97639"/>
            <a:ext cx="10969943" cy="711081"/>
          </a:xfrm>
        </p:spPr>
        <p:txBody>
          <a:bodyPr>
            <a:noAutofit/>
          </a:bodyPr>
          <a:lstStyle/>
          <a:p>
            <a:r>
              <a:rPr lang="en-US" dirty="0">
                <a:latin typeface="Cooper Black" panose="0208090404030B020404" pitchFamily="18" charset="0"/>
              </a:rPr>
              <a:t>Creating Custom Entity</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28822"/>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grpSp>
        <p:nvGrpSpPr>
          <p:cNvPr id="5" name="Group 4"/>
          <p:cNvGrpSpPr/>
          <p:nvPr/>
        </p:nvGrpSpPr>
        <p:grpSpPr>
          <a:xfrm>
            <a:off x="886440" y="764704"/>
            <a:ext cx="10320540" cy="3060704"/>
            <a:chOff x="886440" y="764704"/>
            <a:chExt cx="10206207" cy="2810822"/>
          </a:xfrm>
        </p:grpSpPr>
        <p:pic>
          <p:nvPicPr>
            <p:cNvPr id="7174" name="Picture 6" descr="https://raw.githubusercontent.com/soyuztechnologies/restful-abap/master/Managed%20Implementation/CustomCDSEntity/images/17.png?token=ASAGDW4MGTTFNK76JJ7E633BV5J7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6440" y="1116915"/>
              <a:ext cx="5436472" cy="2112253"/>
            </a:xfrm>
            <a:prstGeom prst="rect">
              <a:avLst/>
            </a:prstGeom>
            <a:noFill/>
            <a:extLst>
              <a:ext uri="{909E8E84-426E-40DD-AFC4-6F175D3DCCD1}">
                <a14:hiddenFill xmlns:a14="http://schemas.microsoft.com/office/drawing/2010/main">
                  <a:solidFill>
                    <a:srgbClr val="FFFFFF"/>
                  </a:solidFill>
                </a14:hiddenFill>
              </a:ext>
            </a:extLst>
          </p:spPr>
        </p:pic>
        <p:pic>
          <p:nvPicPr>
            <p:cNvPr id="7176" name="Picture 8" descr="https://raw.githubusercontent.com/soyuztechnologies/restful-abap/master/Managed%20Implementation/CustomCDSEntity/images/18.png?token=ASAGDW4GMCY6FM3K6DCCUJDBV5KBQ"/>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32207" y="764704"/>
              <a:ext cx="3960440" cy="2810822"/>
            </a:xfrm>
            <a:prstGeom prst="rect">
              <a:avLst/>
            </a:prstGeom>
            <a:noFill/>
            <a:extLst>
              <a:ext uri="{909E8E84-426E-40DD-AFC4-6F175D3DCCD1}">
                <a14:hiddenFill xmlns:a14="http://schemas.microsoft.com/office/drawing/2010/main">
                  <a:solidFill>
                    <a:srgbClr val="FFFFFF"/>
                  </a:solidFill>
                </a14:hiddenFill>
              </a:ext>
            </a:extLst>
          </p:spPr>
        </p:pic>
        <p:sp>
          <p:nvSpPr>
            <p:cNvPr id="10" name="Trapezoid 9">
              <a:extLst>
                <a:ext uri="{FF2B5EF4-FFF2-40B4-BE49-F238E27FC236}">
                  <a16:creationId xmlns:a16="http://schemas.microsoft.com/office/drawing/2014/main" id="{3CF9945D-8CE6-41B7-BD84-CF2E0B472A12}"/>
                </a:ext>
              </a:extLst>
            </p:cNvPr>
            <p:cNvSpPr/>
            <p:nvPr/>
          </p:nvSpPr>
          <p:spPr>
            <a:xfrm rot="16200000">
              <a:off x="5010116" y="1448011"/>
              <a:ext cx="2805397" cy="1438784"/>
            </a:xfrm>
            <a:prstGeom prst="trapezoid">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hevron 2"/>
            <p:cNvSpPr/>
            <p:nvPr/>
          </p:nvSpPr>
          <p:spPr>
            <a:xfrm>
              <a:off x="6022404" y="1869338"/>
              <a:ext cx="576064" cy="648072"/>
            </a:xfrm>
            <a:prstGeom prst="chevron">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p:nvSpPr>
          <p:cNvPr id="2" name="Rectangle 1"/>
          <p:cNvSpPr/>
          <p:nvPr/>
        </p:nvSpPr>
        <p:spPr>
          <a:xfrm>
            <a:off x="886440" y="3456076"/>
            <a:ext cx="3767811" cy="369332"/>
          </a:xfrm>
          <a:prstGeom prst="rect">
            <a:avLst/>
          </a:prstGeom>
        </p:spPr>
        <p:txBody>
          <a:bodyPr wrap="square">
            <a:spAutoFit/>
          </a:bodyPr>
          <a:lstStyle/>
          <a:p>
            <a:r>
              <a:rPr lang="en-US" sz="1800" dirty="0">
                <a:solidFill>
                  <a:srgbClr val="24292F"/>
                </a:solidFill>
              </a:rPr>
              <a:t>8.Paste the code in our Custom Entity</a:t>
            </a:r>
            <a:endParaRPr lang="en-US" sz="1800" dirty="0"/>
          </a:p>
        </p:txBody>
      </p:sp>
      <p:sp>
        <p:nvSpPr>
          <p:cNvPr id="4" name="Rectangle 3"/>
          <p:cNvSpPr/>
          <p:nvPr/>
        </p:nvSpPr>
        <p:spPr>
          <a:xfrm>
            <a:off x="5848706" y="3861048"/>
            <a:ext cx="5862330" cy="1138773"/>
          </a:xfrm>
          <a:prstGeom prst="rect">
            <a:avLst/>
          </a:prstGeom>
        </p:spPr>
        <p:txBody>
          <a:bodyPr wrap="square">
            <a:spAutoFit/>
          </a:bodyPr>
          <a:lstStyle/>
          <a:p>
            <a:r>
              <a:rPr lang="en-US" sz="1700" dirty="0">
                <a:solidFill>
                  <a:srgbClr val="24292F"/>
                </a:solidFill>
              </a:rPr>
              <a:t>9. Add the annotation @ObjectModel.Query.ImplementedBy </a:t>
            </a:r>
          </a:p>
          <a:p>
            <a:r>
              <a:rPr lang="en-US" sz="1700" dirty="0">
                <a:solidFill>
                  <a:srgbClr val="24292F"/>
                </a:solidFill>
              </a:rPr>
              <a:t>to the DDL source code</a:t>
            </a:r>
            <a:br>
              <a:rPr lang="en-US" sz="1700" dirty="0"/>
            </a:br>
            <a:r>
              <a:rPr lang="en-US" sz="1700" dirty="0">
                <a:solidFill>
                  <a:srgbClr val="24292F"/>
                </a:solidFill>
              </a:rPr>
              <a:t>@ObjectModel.query.implementedBy: 'ABAP:ZCL_CE_RAP_AGENCY_XX' and activate your changes.</a:t>
            </a:r>
            <a:endParaRPr lang="en-US" sz="1700" dirty="0"/>
          </a:p>
        </p:txBody>
      </p:sp>
    </p:spTree>
    <p:extLst>
      <p:ext uri="{BB962C8B-B14F-4D97-AF65-F5344CB8AC3E}">
        <p14:creationId xmlns:p14="http://schemas.microsoft.com/office/powerpoint/2010/main" val="96328446"/>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269647"/>
            <a:ext cx="10969943" cy="711081"/>
          </a:xfrm>
        </p:spPr>
        <p:txBody>
          <a:bodyPr>
            <a:noAutofit/>
          </a:bodyPr>
          <a:lstStyle/>
          <a:p>
            <a:r>
              <a:rPr lang="en-US" b="1" dirty="0">
                <a:latin typeface="Cooper Black" panose="0208090404030B020404" pitchFamily="18" charset="0"/>
              </a:rPr>
              <a:t>Create a class that implements the query for the custom entity</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53336"/>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sp>
        <p:nvSpPr>
          <p:cNvPr id="2" name="Rectangle 1"/>
          <p:cNvSpPr/>
          <p:nvPr/>
        </p:nvSpPr>
        <p:spPr>
          <a:xfrm>
            <a:off x="609441" y="1340768"/>
            <a:ext cx="10771237" cy="646331"/>
          </a:xfrm>
          <a:prstGeom prst="rect">
            <a:avLst/>
          </a:prstGeom>
        </p:spPr>
        <p:txBody>
          <a:bodyPr wrap="square">
            <a:spAutoFit/>
          </a:bodyPr>
          <a:lstStyle/>
          <a:p>
            <a:pPr algn="just"/>
            <a:r>
              <a:rPr lang="en-US" sz="1800" dirty="0"/>
              <a:t>To be able to use our class as a query implementation class of our custom entity our class must implement the interface if_rap_query_provider. We will thus add this interface to it.</a:t>
            </a:r>
          </a:p>
        </p:txBody>
      </p:sp>
      <p:pic>
        <p:nvPicPr>
          <p:cNvPr id="8194" name="Picture 2" descr="https://raw.githubusercontent.com/soyuztechnologies/restful-abap/master/Managed%20Implementation/CustomCDSEntity/images/20.png?token=ASAGDWYUUZIRRVIBP6FR22LBV5K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4541" y="2164975"/>
            <a:ext cx="4183767" cy="3497368"/>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https://raw.githubusercontent.com/soyuztechnologies/restful-abap/master/Managed%20Implementation/CustomCDSEntity/images/21.png?token=ASAGDW6BRHJFG3HEKFZAPU3BV5KG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30516" y="2164975"/>
            <a:ext cx="3860355" cy="3497368"/>
          </a:xfrm>
          <a:prstGeom prst="rect">
            <a:avLst/>
          </a:prstGeom>
          <a:noFill/>
          <a:extLst>
            <a:ext uri="{909E8E84-426E-40DD-AFC4-6F175D3DCCD1}">
              <a14:hiddenFill xmlns:a14="http://schemas.microsoft.com/office/drawing/2010/main">
                <a:solidFill>
                  <a:srgbClr val="FFFFFF"/>
                </a:solidFill>
              </a14:hiddenFill>
            </a:ext>
          </a:extLst>
        </p:spPr>
      </p:pic>
      <p:sp>
        <p:nvSpPr>
          <p:cNvPr id="9" name="Chevron 8"/>
          <p:cNvSpPr/>
          <p:nvPr/>
        </p:nvSpPr>
        <p:spPr>
          <a:xfrm>
            <a:off x="5599015" y="3517615"/>
            <a:ext cx="792088" cy="792088"/>
          </a:xfrm>
          <a:prstGeom prst="chevron">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 name="Rectangle 2"/>
          <p:cNvSpPr/>
          <p:nvPr/>
        </p:nvSpPr>
        <p:spPr>
          <a:xfrm>
            <a:off x="974541" y="5651131"/>
            <a:ext cx="3807196" cy="369332"/>
          </a:xfrm>
          <a:prstGeom prst="rect">
            <a:avLst/>
          </a:prstGeom>
        </p:spPr>
        <p:txBody>
          <a:bodyPr wrap="none">
            <a:spAutoFit/>
          </a:bodyPr>
          <a:lstStyle/>
          <a:p>
            <a:r>
              <a:rPr lang="en-US" sz="1800" dirty="0">
                <a:solidFill>
                  <a:srgbClr val="24292F"/>
                </a:solidFill>
              </a:rPr>
              <a:t>1.Search for ABAP class and press Next</a:t>
            </a:r>
            <a:endParaRPr lang="en-US" sz="1800" dirty="0"/>
          </a:p>
        </p:txBody>
      </p:sp>
      <p:sp>
        <p:nvSpPr>
          <p:cNvPr id="4" name="Rectangle 3"/>
          <p:cNvSpPr/>
          <p:nvPr/>
        </p:nvSpPr>
        <p:spPr>
          <a:xfrm>
            <a:off x="7030516" y="5662343"/>
            <a:ext cx="5066861" cy="877163"/>
          </a:xfrm>
          <a:prstGeom prst="rect">
            <a:avLst/>
          </a:prstGeom>
        </p:spPr>
        <p:txBody>
          <a:bodyPr wrap="square">
            <a:spAutoFit/>
          </a:bodyPr>
          <a:lstStyle/>
          <a:p>
            <a:r>
              <a:rPr lang="en-US" sz="1700" dirty="0">
                <a:solidFill>
                  <a:srgbClr val="24292F"/>
                </a:solidFill>
              </a:rPr>
              <a:t>2.Create a new ABAP class ZCL_CE_RAP_AGENCY_XX for custom entity ZCE_RAP_AGENCY_XX.</a:t>
            </a:r>
            <a:br>
              <a:rPr lang="en-US" sz="1700" dirty="0"/>
            </a:br>
            <a:r>
              <a:rPr lang="en-US" sz="1700" dirty="0">
                <a:solidFill>
                  <a:srgbClr val="24292F"/>
                </a:solidFill>
              </a:rPr>
              <a:t>The New Data Definition dialogue opens</a:t>
            </a:r>
            <a:endParaRPr lang="en-US" sz="1700" dirty="0"/>
          </a:p>
        </p:txBody>
      </p:sp>
    </p:spTree>
    <p:extLst>
      <p:ext uri="{BB962C8B-B14F-4D97-AF65-F5344CB8AC3E}">
        <p14:creationId xmlns:p14="http://schemas.microsoft.com/office/powerpoint/2010/main" val="120007506"/>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97639"/>
            <a:ext cx="10969943" cy="711081"/>
          </a:xfrm>
        </p:spPr>
        <p:txBody>
          <a:bodyPr>
            <a:noAutofit/>
          </a:bodyPr>
          <a:lstStyle/>
          <a:p>
            <a:r>
              <a:rPr lang="en-US" dirty="0">
                <a:latin typeface="Cooper Black" panose="0208090404030B020404" pitchFamily="18" charset="0"/>
              </a:rPr>
              <a:t>Class Implementation</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53336"/>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pic>
        <p:nvPicPr>
          <p:cNvPr id="7" name="Picture 6" descr="https://raw.githubusercontent.com/soyuztechnologies/restful-abap/master/Managed%20Implementation/CustomCDSEntity/images/22.png?token=ASAGDWYPY5PTDPJ33UOPIILBV5KK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441" y="1344860"/>
            <a:ext cx="4920036" cy="3748759"/>
          </a:xfrm>
          <a:prstGeom prst="rect">
            <a:avLst/>
          </a:prstGeom>
          <a:noFill/>
          <a:extLst>
            <a:ext uri="{909E8E84-426E-40DD-AFC4-6F175D3DCCD1}">
              <a14:hiddenFill xmlns:a14="http://schemas.microsoft.com/office/drawing/2010/main">
                <a:solidFill>
                  <a:srgbClr val="FFFFFF"/>
                </a:solidFill>
              </a14:hiddenFill>
            </a:ext>
          </a:extLst>
        </p:spPr>
      </p:pic>
      <p:pic>
        <p:nvPicPr>
          <p:cNvPr id="9218" name="Picture 2" descr="https://raw.githubusercontent.com/soyuztechnologies/restful-abap/master/Managed%20Implementation/CustomCDSEntity/images/23.png?token=ASAGDWZI7Y4KSE3DCUCRGD3BV5KM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54452" y="1340768"/>
            <a:ext cx="4800600" cy="3752851"/>
          </a:xfrm>
          <a:prstGeom prst="rect">
            <a:avLst/>
          </a:prstGeom>
          <a:noFill/>
          <a:extLst>
            <a:ext uri="{909E8E84-426E-40DD-AFC4-6F175D3DCCD1}">
              <a14:hiddenFill xmlns:a14="http://schemas.microsoft.com/office/drawing/2010/main">
                <a:solidFill>
                  <a:srgbClr val="FFFFFF"/>
                </a:solidFill>
              </a14:hiddenFill>
            </a:ext>
          </a:extLst>
        </p:spPr>
      </p:pic>
      <p:sp>
        <p:nvSpPr>
          <p:cNvPr id="8" name="Chevron 7"/>
          <p:cNvSpPr/>
          <p:nvPr/>
        </p:nvSpPr>
        <p:spPr>
          <a:xfrm>
            <a:off x="5599015" y="2780928"/>
            <a:ext cx="792088" cy="792088"/>
          </a:xfrm>
          <a:prstGeom prst="chevron">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 name="Rectangle 2"/>
          <p:cNvSpPr/>
          <p:nvPr/>
        </p:nvSpPr>
        <p:spPr>
          <a:xfrm>
            <a:off x="609441" y="5093619"/>
            <a:ext cx="5206652" cy="1200329"/>
          </a:xfrm>
          <a:prstGeom prst="rect">
            <a:avLst/>
          </a:prstGeom>
        </p:spPr>
        <p:txBody>
          <a:bodyPr wrap="square">
            <a:spAutoFit/>
          </a:bodyPr>
          <a:lstStyle/>
          <a:p>
            <a:r>
              <a:rPr lang="en-US" sz="1800" dirty="0">
                <a:solidFill>
                  <a:srgbClr val="24292F"/>
                </a:solidFill>
              </a:rPr>
              <a:t>3. Add interface IF_RAP_QUERY_PROVIDER to the query implementation class ZCL_CE_RAP_AGENCY_XX</a:t>
            </a:r>
            <a:br>
              <a:rPr lang="en-US" sz="1800" dirty="0"/>
            </a:br>
            <a:r>
              <a:rPr lang="en-US" sz="1800" dirty="0">
                <a:solidFill>
                  <a:srgbClr val="24292F"/>
                </a:solidFill>
              </a:rPr>
              <a:t>Add the following statement in the public section</a:t>
            </a:r>
            <a:br>
              <a:rPr lang="en-US" sz="1800" dirty="0"/>
            </a:br>
            <a:r>
              <a:rPr lang="en-US" sz="1800" dirty="0">
                <a:solidFill>
                  <a:srgbClr val="24292F"/>
                </a:solidFill>
              </a:rPr>
              <a:t>INTERFACES if_rap_query_provider.</a:t>
            </a:r>
            <a:endParaRPr lang="en-US" sz="1800" dirty="0"/>
          </a:p>
        </p:txBody>
      </p:sp>
      <p:sp>
        <p:nvSpPr>
          <p:cNvPr id="4" name="Rectangle 3"/>
          <p:cNvSpPr/>
          <p:nvPr/>
        </p:nvSpPr>
        <p:spPr>
          <a:xfrm>
            <a:off x="6454453" y="5202501"/>
            <a:ext cx="4926226" cy="923330"/>
          </a:xfrm>
          <a:prstGeom prst="rect">
            <a:avLst/>
          </a:prstGeom>
        </p:spPr>
        <p:txBody>
          <a:bodyPr wrap="square">
            <a:spAutoFit/>
          </a:bodyPr>
          <a:lstStyle/>
          <a:p>
            <a:r>
              <a:rPr lang="en-US" sz="1800" dirty="0">
                <a:solidFill>
                  <a:srgbClr val="24292F"/>
                </a:solidFill>
              </a:rPr>
              <a:t>4. Add an implementation for the method if_rap_query_provider~select.</a:t>
            </a:r>
          </a:p>
          <a:p>
            <a:r>
              <a:rPr lang="en-US" sz="1800" dirty="0">
                <a:solidFill>
                  <a:srgbClr val="24292F"/>
                </a:solidFill>
                <a:hlinkClick r:id="rId5"/>
              </a:rPr>
              <a:t>Code here </a:t>
            </a:r>
            <a:r>
              <a:rPr lang="en-US" sz="1800" dirty="0">
                <a:solidFill>
                  <a:srgbClr val="24292F"/>
                </a:solidFill>
              </a:rPr>
              <a:t>for Method</a:t>
            </a:r>
            <a:endParaRPr lang="en-US" sz="1800" dirty="0"/>
          </a:p>
        </p:txBody>
      </p:sp>
    </p:spTree>
    <p:extLst>
      <p:ext uri="{BB962C8B-B14F-4D97-AF65-F5344CB8AC3E}">
        <p14:creationId xmlns:p14="http://schemas.microsoft.com/office/powerpoint/2010/main" val="3932185294"/>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97639"/>
            <a:ext cx="10969943" cy="711081"/>
          </a:xfrm>
        </p:spPr>
        <p:txBody>
          <a:bodyPr>
            <a:noAutofit/>
          </a:bodyPr>
          <a:lstStyle/>
          <a:p>
            <a:r>
              <a:rPr lang="en-US" dirty="0">
                <a:latin typeface="Cooper Black" panose="0208090404030B020404" pitchFamily="18" charset="0"/>
              </a:rPr>
              <a:t>Something Important</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53336"/>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sp>
        <p:nvSpPr>
          <p:cNvPr id="3" name="Rectangle 2"/>
          <p:cNvSpPr/>
          <p:nvPr/>
        </p:nvSpPr>
        <p:spPr>
          <a:xfrm>
            <a:off x="609441" y="905526"/>
            <a:ext cx="10771236" cy="4708981"/>
          </a:xfrm>
          <a:prstGeom prst="rect">
            <a:avLst/>
          </a:prstGeom>
        </p:spPr>
        <p:txBody>
          <a:bodyPr wrap="square">
            <a:spAutoFit/>
          </a:bodyPr>
          <a:lstStyle/>
          <a:p>
            <a:pPr algn="just"/>
            <a:r>
              <a:rPr lang="en-US" sz="2000" dirty="0"/>
              <a:t>Implement the method if_rap_query_provider~select. Within the select() method, we can retrieve the details of the incoming OData call using the object io_request. Using the method get_paging() we can find out whether client side paging was requested with the incoming OData call. Using the method get_filter() we can retrieve the filter that was used by the incoming OData request and by calling the method -&gt;get_as_ranges( ) provided by the filter object we can retrieve the filter as ranges. Using the methods is_data_requested( ) and is_total_numb_of_rec_requested( ) we are able to find out whether the incoming request requests that business data is returned and whether the request contains a $count.</a:t>
            </a:r>
          </a:p>
          <a:p>
            <a:pPr algn="just"/>
            <a:endParaRPr lang="en-US" sz="2000" dirty="0"/>
          </a:p>
          <a:p>
            <a:pPr algn="just"/>
            <a:r>
              <a:rPr lang="en-US" sz="2000" dirty="0"/>
              <a:t>Please note:</a:t>
            </a:r>
          </a:p>
          <a:p>
            <a:pPr algn="just"/>
            <a:r>
              <a:rPr lang="en-US" sz="2000" dirty="0"/>
              <a:t>If business data is requested, It is mandatory to add the retrieved data via the method set_data() .</a:t>
            </a:r>
          </a:p>
          <a:p>
            <a:pPr algn="just"/>
            <a:endParaRPr lang="en-US" sz="2000" dirty="0"/>
          </a:p>
          <a:p>
            <a:pPr algn="just"/>
            <a:r>
              <a:rPr lang="en-US" sz="2000" dirty="0"/>
              <a:t>If in addition, the number of all entries of an entity is requested, the number of entities being returned must be set via the method set_total_number_of_records(). Copy and paste the coding below into the implementation of the method if_rap_query_provider~select.</a:t>
            </a:r>
          </a:p>
        </p:txBody>
      </p:sp>
    </p:spTree>
    <p:extLst>
      <p:ext uri="{BB962C8B-B14F-4D97-AF65-F5344CB8AC3E}">
        <p14:creationId xmlns:p14="http://schemas.microsoft.com/office/powerpoint/2010/main" val="367230127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 calcmode="lin" valueType="num">
                                      <p:cBhvr additive="base">
                                        <p:cTn id="17"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anim calcmode="lin" valueType="num">
                                      <p:cBhvr additive="base">
                                        <p:cTn id="23"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97639"/>
            <a:ext cx="10969943" cy="711081"/>
          </a:xfrm>
        </p:spPr>
        <p:txBody>
          <a:bodyPr>
            <a:noAutofit/>
          </a:bodyPr>
          <a:lstStyle/>
          <a:p>
            <a:r>
              <a:rPr lang="en-US" dirty="0">
                <a:latin typeface="Cooper Black" panose="0208090404030B020404" pitchFamily="18" charset="0"/>
              </a:rPr>
              <a:t>Test the Custom Entity in Projection CDS</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53336"/>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sp>
        <p:nvSpPr>
          <p:cNvPr id="2" name="Rectangle 1"/>
          <p:cNvSpPr/>
          <p:nvPr/>
        </p:nvSpPr>
        <p:spPr>
          <a:xfrm>
            <a:off x="609440" y="938188"/>
            <a:ext cx="10771237" cy="923330"/>
          </a:xfrm>
          <a:prstGeom prst="rect">
            <a:avLst/>
          </a:prstGeom>
        </p:spPr>
        <p:txBody>
          <a:bodyPr wrap="square">
            <a:spAutoFit/>
          </a:bodyPr>
          <a:lstStyle/>
          <a:p>
            <a:pPr algn="just"/>
            <a:r>
              <a:rPr lang="en-US" sz="1800" dirty="0"/>
              <a:t>You have implemented the query implementation class of the custom entity. As a result we can now enhance the implementation of our managed business object that we have created to use the custom entity as a value help</a:t>
            </a:r>
            <a:br>
              <a:rPr lang="en-US" sz="1800" dirty="0"/>
            </a:br>
            <a:r>
              <a:rPr lang="en-US" sz="1800" dirty="0"/>
              <a:t>Enhance the manage BO entity</a:t>
            </a:r>
          </a:p>
        </p:txBody>
      </p:sp>
      <p:pic>
        <p:nvPicPr>
          <p:cNvPr id="10242" name="Picture 2" descr="https://raw.githubusercontent.com/soyuztechnologies/restful-abap/master/Managed%20Implementation/CustomCDSEntity/images/25.png?token=ASAGDW3BCMB6B5PI7MPDYKLBV5K4C"/>
          <p:cNvPicPr>
            <a:picLocks noChangeAspect="1" noChangeArrowheads="1"/>
          </p:cNvPicPr>
          <p:nvPr/>
        </p:nvPicPr>
        <p:blipFill rotWithShape="1">
          <a:blip r:embed="rId3">
            <a:extLst>
              <a:ext uri="{28A0092B-C50C-407E-A947-70E740481C1C}">
                <a14:useLocalDpi xmlns:a14="http://schemas.microsoft.com/office/drawing/2010/main" val="0"/>
              </a:ext>
            </a:extLst>
          </a:blip>
          <a:srcRect b="33018"/>
          <a:stretch/>
        </p:blipFill>
        <p:spPr bwMode="auto">
          <a:xfrm>
            <a:off x="2073601" y="2012432"/>
            <a:ext cx="7323703" cy="4289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9051147"/>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411620" y="140365"/>
            <a:ext cx="10969943" cy="711081"/>
          </a:xfrm>
        </p:spPr>
        <p:txBody>
          <a:bodyPr>
            <a:noAutofit/>
          </a:bodyPr>
          <a:lstStyle/>
          <a:p>
            <a:r>
              <a:rPr lang="en-US" dirty="0">
                <a:latin typeface="Cooper Black" panose="0208090404030B020404" pitchFamily="18" charset="0"/>
              </a:rPr>
              <a:t>Enabling Status with Icon</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53336"/>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sp>
        <p:nvSpPr>
          <p:cNvPr id="2" name="Rectangle 1"/>
          <p:cNvSpPr/>
          <p:nvPr/>
        </p:nvSpPr>
        <p:spPr>
          <a:xfrm>
            <a:off x="609440" y="938188"/>
            <a:ext cx="10771237" cy="1200329"/>
          </a:xfrm>
          <a:prstGeom prst="rect">
            <a:avLst/>
          </a:prstGeom>
        </p:spPr>
        <p:txBody>
          <a:bodyPr wrap="square">
            <a:spAutoFit/>
          </a:bodyPr>
          <a:lstStyle/>
          <a:p>
            <a:pPr algn="just"/>
            <a:r>
              <a:rPr lang="en-US" sz="1800" dirty="0"/>
              <a:t>A Status with icon provide more intuitive analysis of the data to the business user, using the criticality annotation available at the </a:t>
            </a:r>
            <a:r>
              <a:rPr lang="en-US" sz="1800" dirty="0" err="1"/>
              <a:t>LineItem</a:t>
            </a:r>
            <a:r>
              <a:rPr lang="en-US" sz="1800" dirty="0"/>
              <a:t> level, we can design and deliver best in class user experience with RAP and CDS entities.</a:t>
            </a:r>
          </a:p>
          <a:p>
            <a:pPr algn="just"/>
            <a:endParaRPr lang="en-US" sz="1800" dirty="0"/>
          </a:p>
          <a:p>
            <a:pPr algn="just"/>
            <a:r>
              <a:rPr lang="en-US" sz="1800" dirty="0"/>
              <a:t>Exercise - </a:t>
            </a:r>
            <a:r>
              <a:rPr lang="en-US" sz="1800" dirty="0">
                <a:hlinkClick r:id="rId3"/>
              </a:rPr>
              <a:t>Solution</a:t>
            </a:r>
            <a:endParaRPr lang="en-US" sz="1800" dirty="0"/>
          </a:p>
        </p:txBody>
      </p:sp>
      <p:pic>
        <p:nvPicPr>
          <p:cNvPr id="3" name="Picture 2">
            <a:extLst>
              <a:ext uri="{FF2B5EF4-FFF2-40B4-BE49-F238E27FC236}">
                <a16:creationId xmlns:a16="http://schemas.microsoft.com/office/drawing/2014/main" id="{5447433E-B442-4E39-BB94-DEB9C7A13745}"/>
              </a:ext>
            </a:extLst>
          </p:cNvPr>
          <p:cNvPicPr>
            <a:picLocks noChangeAspect="1"/>
          </p:cNvPicPr>
          <p:nvPr/>
        </p:nvPicPr>
        <p:blipFill>
          <a:blip r:embed="rId4"/>
          <a:stretch>
            <a:fillRect/>
          </a:stretch>
        </p:blipFill>
        <p:spPr>
          <a:xfrm>
            <a:off x="633329" y="2279713"/>
            <a:ext cx="8974732" cy="4176774"/>
          </a:xfrm>
          <a:prstGeom prst="rect">
            <a:avLst/>
          </a:prstGeom>
        </p:spPr>
      </p:pic>
    </p:spTree>
    <p:extLst>
      <p:ext uri="{BB962C8B-B14F-4D97-AF65-F5344CB8AC3E}">
        <p14:creationId xmlns:p14="http://schemas.microsoft.com/office/powerpoint/2010/main" val="3965974943"/>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590962" y="164131"/>
            <a:ext cx="10969943" cy="711081"/>
          </a:xfrm>
        </p:spPr>
        <p:txBody>
          <a:bodyPr>
            <a:noAutofit/>
          </a:bodyPr>
          <a:lstStyle/>
          <a:p>
            <a:r>
              <a:rPr lang="en-US" dirty="0">
                <a:latin typeface="Cooper Black" panose="0208090404030B020404" pitchFamily="18" charset="0"/>
              </a:rPr>
              <a:t>What is Git ?</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7"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53336"/>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2" name="Rectangle 1"/>
          <p:cNvSpPr/>
          <p:nvPr/>
        </p:nvSpPr>
        <p:spPr>
          <a:xfrm>
            <a:off x="609440" y="985720"/>
            <a:ext cx="10771237" cy="1754326"/>
          </a:xfrm>
          <a:prstGeom prst="rect">
            <a:avLst/>
          </a:prstGeom>
        </p:spPr>
        <p:txBody>
          <a:bodyPr wrap="square">
            <a:spAutoFit/>
          </a:bodyPr>
          <a:lstStyle/>
          <a:p>
            <a:pPr lvl="0" algn="just"/>
            <a:r>
              <a:rPr lang="en-US" sz="1800" dirty="0">
                <a:solidFill>
                  <a:srgbClr val="000000"/>
                </a:solidFill>
              </a:rPr>
              <a:t>Git is a free and open source distributed version control system designed to handle everything from small to very large projects with speed and efficiency.</a:t>
            </a:r>
          </a:p>
          <a:p>
            <a:pPr lvl="0" algn="just"/>
            <a:endParaRPr lang="en-US" sz="1800" dirty="0">
              <a:solidFill>
                <a:srgbClr val="000000"/>
              </a:solidFill>
            </a:endParaRPr>
          </a:p>
          <a:p>
            <a:pPr lvl="0" algn="just"/>
            <a:r>
              <a:rPr lang="en-US" sz="1800" dirty="0">
                <a:solidFill>
                  <a:srgbClr val="000000"/>
                </a:solidFill>
              </a:rPr>
              <a:t>Git is easy to learn and has a tiny footprint with lightning fast performance. It outclasses SCM tools like Subversion, CVS, Perforce, and ClearCase with features like cheap local branching, convenient staging areas, and multiple workflows.</a:t>
            </a:r>
            <a:endParaRPr kumimoji="0" lang="en-US" sz="1800" b="0" i="0" u="none" strike="noStrike" kern="1200" cap="none" spc="0" normalizeH="0" baseline="0" noProof="0" dirty="0">
              <a:ln>
                <a:noFill/>
              </a:ln>
              <a:solidFill>
                <a:srgbClr val="000000"/>
              </a:solidFill>
              <a:effectLst/>
              <a:uLnTx/>
              <a:uFillTx/>
              <a:latin typeface="Calibri"/>
              <a:ea typeface="+mn-ea"/>
              <a:cs typeface="+mn-cs"/>
            </a:endParaRPr>
          </a:p>
        </p:txBody>
      </p:sp>
      <p:pic>
        <p:nvPicPr>
          <p:cNvPr id="3" name="Picture 2">
            <a:extLst>
              <a:ext uri="{FF2B5EF4-FFF2-40B4-BE49-F238E27FC236}">
                <a16:creationId xmlns:a16="http://schemas.microsoft.com/office/drawing/2014/main" id="{46313D7D-0A17-44E6-A52E-0A87548D2B84}"/>
              </a:ext>
            </a:extLst>
          </p:cNvPr>
          <p:cNvPicPr>
            <a:picLocks noChangeAspect="1"/>
          </p:cNvPicPr>
          <p:nvPr/>
        </p:nvPicPr>
        <p:blipFill>
          <a:blip r:embed="rId3"/>
          <a:stretch>
            <a:fillRect/>
          </a:stretch>
        </p:blipFill>
        <p:spPr>
          <a:xfrm>
            <a:off x="3070076" y="3062658"/>
            <a:ext cx="5454340" cy="3068066"/>
          </a:xfrm>
          <a:prstGeom prst="rect">
            <a:avLst/>
          </a:prstGeom>
        </p:spPr>
      </p:pic>
    </p:spTree>
    <p:extLst>
      <p:ext uri="{BB962C8B-B14F-4D97-AF65-F5344CB8AC3E}">
        <p14:creationId xmlns:p14="http://schemas.microsoft.com/office/powerpoint/2010/main" val="2574894038"/>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blogs.sap.com/wp-content/uploads/2019/11/gCTS_Ide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70076" y="4448565"/>
            <a:ext cx="5324321" cy="2318307"/>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10"/>
          <p:cNvSpPr>
            <a:spLocks noGrp="1"/>
          </p:cNvSpPr>
          <p:nvPr>
            <p:ph type="title"/>
          </p:nvPr>
        </p:nvSpPr>
        <p:spPr/>
        <p:txBody>
          <a:bodyPr>
            <a:noAutofit/>
          </a:bodyPr>
          <a:lstStyle/>
          <a:p>
            <a:r>
              <a:rPr lang="en-US" dirty="0">
                <a:latin typeface="Cooper Black" panose="0208090404030B020404" pitchFamily="18" charset="0"/>
              </a:rPr>
              <a:t>What is ABAP Git ?</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7"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53336"/>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sp>
        <p:nvSpPr>
          <p:cNvPr id="2" name="Rectangle 1"/>
          <p:cNvSpPr/>
          <p:nvPr/>
        </p:nvSpPr>
        <p:spPr>
          <a:xfrm>
            <a:off x="609440" y="985720"/>
            <a:ext cx="10771237" cy="3416320"/>
          </a:xfrm>
          <a:prstGeom prst="rect">
            <a:avLst/>
          </a:prstGeom>
        </p:spPr>
        <p:txBody>
          <a:bodyPr wrap="square">
            <a:spAutoFit/>
          </a:bodyPr>
          <a:lstStyle/>
          <a:p>
            <a:pPr algn="just"/>
            <a:r>
              <a:rPr lang="en-US" sz="1800" dirty="0">
                <a:solidFill>
                  <a:srgbClr val="000000"/>
                </a:solidFill>
              </a:rPr>
              <a:t>abapGit is a tool to import and export code between ABAP systems. If a developer has a developer key to the system, the developer can perform these actions already. abapGit enables the developer to do mass export/changes/imports but not more than already possible to do manually.</a:t>
            </a:r>
          </a:p>
          <a:p>
            <a:pPr algn="just"/>
            <a:endParaRPr lang="en-US" sz="1800" dirty="0">
              <a:solidFill>
                <a:srgbClr val="000000"/>
              </a:solidFill>
            </a:endParaRPr>
          </a:p>
          <a:p>
            <a:pPr algn="just"/>
            <a:r>
              <a:rPr lang="en-US" sz="1800" dirty="0">
                <a:solidFill>
                  <a:srgbClr val="000000"/>
                </a:solidFill>
              </a:rPr>
              <a:t>Running automated security checks on the abapGit code will by design give a lot of errors, as abapGit will import, overwrite and change ABAP artifacts in the system in ways that might not be intended. Always review all code in remote repositories before importing to the target system, this is possible because abapGit is plain text unlike traditional transport files.</a:t>
            </a:r>
          </a:p>
          <a:p>
            <a:pPr algn="just"/>
            <a:endParaRPr lang="en-US" sz="1800" dirty="0">
              <a:solidFill>
                <a:srgbClr val="000000"/>
              </a:solidFill>
            </a:endParaRPr>
          </a:p>
          <a:p>
            <a:pPr algn="just"/>
            <a:r>
              <a:rPr lang="en-US" sz="1800" dirty="0">
                <a:solidFill>
                  <a:srgbClr val="000000"/>
                </a:solidFill>
              </a:rPr>
              <a:t>That being said, abapGit is used by mutiple </a:t>
            </a:r>
            <a:r>
              <a:rPr lang="en-US" sz="1800" dirty="0">
                <a:solidFill>
                  <a:srgbClr val="4078C0"/>
                </a:solidFill>
                <a:hlinkClick r:id="rId4"/>
              </a:rPr>
              <a:t>organizations</a:t>
            </a:r>
            <a:r>
              <a:rPr lang="en-US" sz="1800" dirty="0">
                <a:solidFill>
                  <a:srgbClr val="000000"/>
                </a:solidFill>
              </a:rPr>
              <a:t>, all abapGit changes are reviewed via pull requests. And all 100+ </a:t>
            </a:r>
            <a:r>
              <a:rPr lang="en-US" sz="1800" dirty="0">
                <a:solidFill>
                  <a:srgbClr val="4078C0"/>
                </a:solidFill>
                <a:hlinkClick r:id="rId5"/>
              </a:rPr>
              <a:t>repository watchers</a:t>
            </a:r>
            <a:r>
              <a:rPr lang="en-US" sz="1800" dirty="0">
                <a:solidFill>
                  <a:srgbClr val="000000"/>
                </a:solidFill>
              </a:rPr>
              <a:t> are automatically notified for every change to the code base, so potentially all changes are looked at by more people than tradtional enterprise products.</a:t>
            </a:r>
            <a:endParaRPr lang="en-US" sz="1800" b="0" i="0" dirty="0">
              <a:solidFill>
                <a:srgbClr val="000000"/>
              </a:solidFill>
              <a:effectLst/>
            </a:endParaRPr>
          </a:p>
        </p:txBody>
      </p:sp>
    </p:spTree>
    <p:extLst>
      <p:ext uri="{BB962C8B-B14F-4D97-AF65-F5344CB8AC3E}">
        <p14:creationId xmlns:p14="http://schemas.microsoft.com/office/powerpoint/2010/main" val="1019727438"/>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noAutofit/>
          </a:bodyPr>
          <a:lstStyle/>
          <a:p>
            <a:r>
              <a:rPr lang="en-US" dirty="0">
                <a:latin typeface="Cooper Black" panose="0208090404030B020404" pitchFamily="18" charset="0"/>
              </a:rPr>
              <a:t>ABAP Git</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7"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53336"/>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sp>
        <p:nvSpPr>
          <p:cNvPr id="2" name="Rectangle 1"/>
          <p:cNvSpPr/>
          <p:nvPr/>
        </p:nvSpPr>
        <p:spPr>
          <a:xfrm>
            <a:off x="609441" y="982526"/>
            <a:ext cx="10771236" cy="646331"/>
          </a:xfrm>
          <a:prstGeom prst="rect">
            <a:avLst/>
          </a:prstGeom>
        </p:spPr>
        <p:txBody>
          <a:bodyPr wrap="square">
            <a:spAutoFit/>
          </a:bodyPr>
          <a:lstStyle/>
          <a:p>
            <a:r>
              <a:rPr lang="en-US" sz="1800" dirty="0">
                <a:solidFill>
                  <a:srgbClr val="000000"/>
                </a:solidFill>
              </a:rPr>
              <a:t>It is a community effort to support the project, recommend </a:t>
            </a:r>
            <a:r>
              <a:rPr lang="en-US" sz="1800" dirty="0">
                <a:solidFill>
                  <a:srgbClr val="4078C0"/>
                </a:solidFill>
                <a:hlinkClick r:id="rId3"/>
              </a:rPr>
              <a:t>watching</a:t>
            </a:r>
            <a:r>
              <a:rPr lang="en-US" sz="1800" dirty="0">
                <a:solidFill>
                  <a:srgbClr val="000000"/>
                </a:solidFill>
              </a:rPr>
              <a:t> the project to get a feeling about issue resolution. Everyone can suggest changes to abapGit via </a:t>
            </a:r>
            <a:r>
              <a:rPr lang="en-US" sz="1800" dirty="0">
                <a:solidFill>
                  <a:srgbClr val="4078C0"/>
                </a:solidFill>
                <a:hlinkClick r:id="rId4"/>
              </a:rPr>
              <a:t>pull requests</a:t>
            </a:r>
            <a:r>
              <a:rPr lang="en-US" sz="1800" dirty="0">
                <a:solidFill>
                  <a:srgbClr val="000000"/>
                </a:solidFill>
              </a:rPr>
              <a:t>.</a:t>
            </a:r>
            <a:endParaRPr lang="en-US" sz="1800" dirty="0"/>
          </a:p>
        </p:txBody>
      </p:sp>
      <p:pic>
        <p:nvPicPr>
          <p:cNvPr id="1026" name="Picture 2" descr="https://docs.abapgit.org/img/abapgit_1_99_0.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82044" y="1693608"/>
            <a:ext cx="6399557" cy="50230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3376922"/>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Modern conference room | Pyronix"/>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6" y="-26484"/>
            <a:ext cx="12185652" cy="6883591"/>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p:cNvSpPr/>
          <p:nvPr/>
        </p:nvSpPr>
        <p:spPr>
          <a:xfrm>
            <a:off x="2821" y="-26484"/>
            <a:ext cx="12185651" cy="6883591"/>
          </a:xfrm>
          <a:prstGeom prst="rect">
            <a:avLst/>
          </a:prstGeom>
          <a:solidFill>
            <a:schemeClr val="tx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399" dirty="0"/>
          </a:p>
        </p:txBody>
      </p:sp>
      <p:pic>
        <p:nvPicPr>
          <p:cNvPr id="14" name="Picture 13">
            <a:extLst>
              <a:ext uri="{FF2B5EF4-FFF2-40B4-BE49-F238E27FC236}">
                <a16:creationId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79303" y="57696"/>
            <a:ext cx="716512" cy="707703"/>
          </a:xfrm>
          <a:prstGeom prst="rect">
            <a:avLst/>
          </a:prstGeom>
        </p:spPr>
      </p:pic>
      <p:sp>
        <p:nvSpPr>
          <p:cNvPr id="15"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09842" y="6471378"/>
            <a:ext cx="2238967" cy="359451"/>
          </a:xfrm>
        </p:spPr>
        <p:txBody>
          <a:bodyPr/>
          <a:lstStyle/>
          <a:p>
            <a:pPr>
              <a:defRPr/>
            </a:pPr>
            <a:r>
              <a:rPr lang="en-US" sz="1400" b="1" dirty="0">
                <a:solidFill>
                  <a:schemeClr val="bg1"/>
                </a:solidFill>
                <a:latin typeface="Calibri" panose="020F0502020204030204"/>
              </a:rPr>
              <a:t>Trainer: Anubhav Oberoy</a:t>
            </a:r>
          </a:p>
        </p:txBody>
      </p:sp>
      <p:sp>
        <p:nvSpPr>
          <p:cNvPr id="16" name="Title 2"/>
          <p:cNvSpPr txBox="1">
            <a:spLocks/>
          </p:cNvSpPr>
          <p:nvPr/>
        </p:nvSpPr>
        <p:spPr>
          <a:xfrm>
            <a:off x="610871" y="275462"/>
            <a:ext cx="10967086" cy="710896"/>
          </a:xfrm>
          <a:prstGeom prst="rect">
            <a:avLst/>
          </a:prstGeom>
        </p:spPr>
        <p:txBody>
          <a:bodyPr vert="horz" lIns="121867" tIns="60933" rIns="121867" bIns="60933" rtlCol="0" anchor="t">
            <a:normAutofit fontScale="92500" lnSpcReduction="10000"/>
          </a:bodyPr>
          <a:lstStyle>
            <a:lvl1pPr algn="l" defTabSz="1218987" rtl="0" eaLnBrk="1" latinLnBrk="0" hangingPunct="1">
              <a:spcBef>
                <a:spcPct val="0"/>
              </a:spcBef>
              <a:buNone/>
              <a:defRPr sz="4400" kern="1200">
                <a:solidFill>
                  <a:schemeClr val="tx1"/>
                </a:solidFill>
                <a:latin typeface="+mj-lt"/>
                <a:ea typeface="+mj-ea"/>
                <a:cs typeface="+mj-cs"/>
              </a:defRPr>
            </a:lvl1pPr>
          </a:lstStyle>
          <a:p>
            <a:r>
              <a:rPr lang="en-IN" sz="4399" dirty="0">
                <a:solidFill>
                  <a:schemeClr val="bg1"/>
                </a:solidFill>
                <a:latin typeface="Cooper Black" panose="0208090404030B020404" pitchFamily="18" charset="0"/>
              </a:rPr>
              <a:t>Agenda – Day 06</a:t>
            </a:r>
            <a:endParaRPr lang="en-IN" sz="4399" dirty="0">
              <a:solidFill>
                <a:schemeClr val="tx2">
                  <a:lumMod val="60000"/>
                  <a:lumOff val="40000"/>
                </a:schemeClr>
              </a:solidFill>
              <a:latin typeface="Cooper Black" panose="0208090404030B020404" pitchFamily="18" charset="0"/>
            </a:endParaRPr>
          </a:p>
        </p:txBody>
      </p:sp>
      <p:sp>
        <p:nvSpPr>
          <p:cNvPr id="8" name="TextBox 7"/>
          <p:cNvSpPr txBox="1"/>
          <p:nvPr/>
        </p:nvSpPr>
        <p:spPr>
          <a:xfrm>
            <a:off x="623633" y="1199320"/>
            <a:ext cx="11101595" cy="3476465"/>
          </a:xfrm>
          <a:prstGeom prst="rect">
            <a:avLst/>
          </a:prstGeom>
          <a:noFill/>
        </p:spPr>
        <p:txBody>
          <a:bodyPr wrap="square" rtlCol="0">
            <a:spAutoFit/>
          </a:bodyPr>
          <a:lstStyle/>
          <a:p>
            <a:pPr marL="133234" indent="-285664">
              <a:buFont typeface="Arial" panose="020B0604020202020204" pitchFamily="34" charset="0"/>
              <a:buChar char="•"/>
            </a:pPr>
            <a:r>
              <a:rPr lang="en-US" sz="1999" dirty="0">
                <a:solidFill>
                  <a:schemeClr val="bg1"/>
                </a:solidFill>
              </a:rPr>
              <a:t>Fiori App with Launchpad in BTP</a:t>
            </a:r>
          </a:p>
          <a:p>
            <a:pPr marL="133234" indent="-285664">
              <a:buFont typeface="Arial" panose="020B0604020202020204" pitchFamily="34" charset="0"/>
              <a:buChar char="•"/>
            </a:pPr>
            <a:r>
              <a:rPr lang="en-US" sz="1999" dirty="0">
                <a:solidFill>
                  <a:schemeClr val="bg1"/>
                </a:solidFill>
              </a:rPr>
              <a:t>Service Consumption Model</a:t>
            </a:r>
          </a:p>
          <a:p>
            <a:pPr marL="133234" indent="-285664">
              <a:buFont typeface="Arial" panose="020B0604020202020204" pitchFamily="34" charset="0"/>
              <a:buChar char="•"/>
            </a:pPr>
            <a:r>
              <a:rPr lang="en-US" sz="1999" dirty="0">
                <a:solidFill>
                  <a:schemeClr val="bg1"/>
                </a:solidFill>
              </a:rPr>
              <a:t>Describing the Concept of Custom Entity</a:t>
            </a:r>
          </a:p>
          <a:p>
            <a:pPr marL="133234" indent="-285664">
              <a:buFont typeface="Arial" panose="020B0604020202020204" pitchFamily="34" charset="0"/>
              <a:buChar char="•"/>
            </a:pPr>
            <a:r>
              <a:rPr lang="en-US" sz="1999" dirty="0">
                <a:solidFill>
                  <a:schemeClr val="bg1"/>
                </a:solidFill>
              </a:rPr>
              <a:t>Why we use Custom Entity</a:t>
            </a:r>
          </a:p>
          <a:p>
            <a:pPr marL="133234" indent="-285664">
              <a:buFont typeface="Arial" panose="020B0604020202020204" pitchFamily="34" charset="0"/>
              <a:buChar char="•"/>
            </a:pPr>
            <a:r>
              <a:rPr lang="en-US" sz="1999" dirty="0">
                <a:solidFill>
                  <a:schemeClr val="bg1"/>
                </a:solidFill>
              </a:rPr>
              <a:t>Implement Custom Entity</a:t>
            </a:r>
          </a:p>
          <a:p>
            <a:pPr marL="133234" indent="-285664">
              <a:buFont typeface="Arial" panose="020B0604020202020204" pitchFamily="34" charset="0"/>
              <a:buChar char="•"/>
            </a:pPr>
            <a:r>
              <a:rPr lang="en-US" sz="1999" dirty="0">
                <a:solidFill>
                  <a:schemeClr val="bg1"/>
                </a:solidFill>
              </a:rPr>
              <a:t>Create Class for Custom Entity</a:t>
            </a:r>
          </a:p>
          <a:p>
            <a:pPr marL="133234" indent="-285664">
              <a:buFont typeface="Arial" panose="020B0604020202020204" pitchFamily="34" charset="0"/>
              <a:buChar char="•"/>
            </a:pPr>
            <a:r>
              <a:rPr lang="en-US" sz="1999" dirty="0">
                <a:solidFill>
                  <a:schemeClr val="bg1"/>
                </a:solidFill>
              </a:rPr>
              <a:t>Test Custom Entity</a:t>
            </a:r>
          </a:p>
          <a:p>
            <a:pPr marL="133234" indent="-285664">
              <a:buFont typeface="Arial" panose="020B0604020202020204" pitchFamily="34" charset="0"/>
              <a:buChar char="•"/>
            </a:pPr>
            <a:r>
              <a:rPr lang="en-US" sz="1999" dirty="0">
                <a:solidFill>
                  <a:schemeClr val="bg1"/>
                </a:solidFill>
              </a:rPr>
              <a:t>What is ABAP Git</a:t>
            </a:r>
          </a:p>
          <a:p>
            <a:pPr marL="133234" indent="-285664">
              <a:buFont typeface="Arial" panose="020B0604020202020204" pitchFamily="34" charset="0"/>
              <a:buChar char="•"/>
            </a:pPr>
            <a:r>
              <a:rPr lang="en-US" sz="1999" dirty="0">
                <a:solidFill>
                  <a:schemeClr val="bg1"/>
                </a:solidFill>
              </a:rPr>
              <a:t>Why we use ABAP Git</a:t>
            </a:r>
          </a:p>
          <a:p>
            <a:pPr marL="133234" indent="-285664">
              <a:buFont typeface="Arial" panose="020B0604020202020204" pitchFamily="34" charset="0"/>
              <a:buChar char="•"/>
            </a:pPr>
            <a:r>
              <a:rPr lang="en-US" sz="1999" dirty="0">
                <a:solidFill>
                  <a:schemeClr val="bg1"/>
                </a:solidFill>
              </a:rPr>
              <a:t>ABAP Git Integration</a:t>
            </a:r>
          </a:p>
          <a:p>
            <a:pPr marL="133234" indent="-285664">
              <a:buFont typeface="Arial" panose="020B0604020202020204" pitchFamily="34" charset="0"/>
              <a:buChar char="•"/>
            </a:pPr>
            <a:r>
              <a:rPr lang="en-US" sz="1999" dirty="0">
                <a:solidFill>
                  <a:schemeClr val="bg1"/>
                </a:solidFill>
              </a:rPr>
              <a:t>Understand How to Use </a:t>
            </a:r>
            <a:r>
              <a:rPr lang="en-US" sz="1999">
                <a:solidFill>
                  <a:schemeClr val="bg1"/>
                </a:solidFill>
              </a:rPr>
              <a:t>ABAP Git</a:t>
            </a:r>
            <a:endParaRPr lang="en-IN" sz="1999">
              <a:solidFill>
                <a:schemeClr val="bg1"/>
              </a:solidFill>
            </a:endParaRPr>
          </a:p>
        </p:txBody>
      </p:sp>
    </p:spTree>
    <p:extLst>
      <p:ext uri="{BB962C8B-B14F-4D97-AF65-F5344CB8AC3E}">
        <p14:creationId xmlns:p14="http://schemas.microsoft.com/office/powerpoint/2010/main" val="3920411830"/>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549796" y="188640"/>
            <a:ext cx="10969943" cy="711081"/>
          </a:xfrm>
        </p:spPr>
        <p:txBody>
          <a:bodyPr>
            <a:noAutofit/>
          </a:bodyPr>
          <a:lstStyle/>
          <a:p>
            <a:r>
              <a:rPr lang="en-US" dirty="0">
                <a:latin typeface="Cooper Black" panose="0208090404030B020404" pitchFamily="18" charset="0"/>
              </a:rPr>
              <a:t>ABAP Git Integration</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7"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53336"/>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pic>
        <p:nvPicPr>
          <p:cNvPr id="3" name="Picture 2"/>
          <p:cNvPicPr>
            <a:picLocks noChangeAspect="1"/>
          </p:cNvPicPr>
          <p:nvPr/>
        </p:nvPicPr>
        <p:blipFill rotWithShape="1">
          <a:blip r:embed="rId3"/>
          <a:srcRect r="12795"/>
          <a:stretch/>
        </p:blipFill>
        <p:spPr>
          <a:xfrm>
            <a:off x="549796" y="1988840"/>
            <a:ext cx="5484971" cy="2555726"/>
          </a:xfrm>
          <a:prstGeom prst="rect">
            <a:avLst/>
          </a:prstGeom>
        </p:spPr>
      </p:pic>
      <p:sp>
        <p:nvSpPr>
          <p:cNvPr id="4" name="Rectangle 3"/>
          <p:cNvSpPr/>
          <p:nvPr/>
        </p:nvSpPr>
        <p:spPr>
          <a:xfrm>
            <a:off x="549796" y="978765"/>
            <a:ext cx="5700995" cy="646331"/>
          </a:xfrm>
          <a:prstGeom prst="rect">
            <a:avLst/>
          </a:prstGeom>
        </p:spPr>
        <p:txBody>
          <a:bodyPr wrap="square">
            <a:spAutoFit/>
          </a:bodyPr>
          <a:lstStyle/>
          <a:p>
            <a:r>
              <a:rPr lang="en-US" sz="1800" dirty="0">
                <a:solidFill>
                  <a:srgbClr val="000000"/>
                </a:solidFill>
              </a:rPr>
              <a:t>Step 1. Go to </a:t>
            </a:r>
            <a:r>
              <a:rPr lang="en-US" sz="1800" dirty="0">
                <a:solidFill>
                  <a:srgbClr val="000000"/>
                </a:solidFill>
                <a:hlinkClick r:id="rId4"/>
              </a:rPr>
              <a:t>https://docs.abapgit.org/ </a:t>
            </a:r>
            <a:r>
              <a:rPr lang="en-US" sz="1800" dirty="0">
                <a:solidFill>
                  <a:srgbClr val="000000"/>
                </a:solidFill>
              </a:rPr>
              <a:t> in browser and click on Latest Build.</a:t>
            </a:r>
            <a:endParaRPr lang="en-US" sz="1800" dirty="0"/>
          </a:p>
        </p:txBody>
      </p:sp>
      <p:pic>
        <p:nvPicPr>
          <p:cNvPr id="8" name="Picture 7"/>
          <p:cNvPicPr>
            <a:picLocks noChangeAspect="1"/>
          </p:cNvPicPr>
          <p:nvPr/>
        </p:nvPicPr>
        <p:blipFill rotWithShape="1">
          <a:blip r:embed="rId5"/>
          <a:srcRect r="19716"/>
          <a:stretch/>
        </p:blipFill>
        <p:spPr>
          <a:xfrm>
            <a:off x="6479109" y="1355052"/>
            <a:ext cx="5519960" cy="4114286"/>
          </a:xfrm>
          <a:prstGeom prst="rect">
            <a:avLst/>
          </a:prstGeom>
        </p:spPr>
      </p:pic>
      <p:sp>
        <p:nvSpPr>
          <p:cNvPr id="9" name="Rectangle 8"/>
          <p:cNvSpPr/>
          <p:nvPr/>
        </p:nvSpPr>
        <p:spPr>
          <a:xfrm>
            <a:off x="6514097" y="5517232"/>
            <a:ext cx="5700995" cy="369332"/>
          </a:xfrm>
          <a:prstGeom prst="rect">
            <a:avLst/>
          </a:prstGeom>
        </p:spPr>
        <p:txBody>
          <a:bodyPr wrap="square">
            <a:spAutoFit/>
          </a:bodyPr>
          <a:lstStyle/>
          <a:p>
            <a:r>
              <a:rPr lang="en-US" sz="1800" dirty="0">
                <a:solidFill>
                  <a:srgbClr val="000000"/>
                </a:solidFill>
              </a:rPr>
              <a:t>Step 2. Copy this Code.</a:t>
            </a:r>
            <a:endParaRPr lang="en-US" sz="1800" dirty="0"/>
          </a:p>
        </p:txBody>
      </p:sp>
      <p:sp>
        <p:nvSpPr>
          <p:cNvPr id="5" name="Chevron 4"/>
          <p:cNvSpPr/>
          <p:nvPr/>
        </p:nvSpPr>
        <p:spPr>
          <a:xfrm>
            <a:off x="6082118" y="2924944"/>
            <a:ext cx="444342" cy="504056"/>
          </a:xfrm>
          <a:prstGeom prst="chevron">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947931256"/>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p:spPr>
        <p:txBody>
          <a:bodyPr>
            <a:noAutofit/>
          </a:bodyPr>
          <a:lstStyle/>
          <a:p>
            <a:r>
              <a:rPr lang="en-US" dirty="0">
                <a:latin typeface="Cooper Black" panose="0208090404030B020404" pitchFamily="18" charset="0"/>
              </a:rPr>
              <a:t>ABAP Git Integration</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7"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53336"/>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pic>
        <p:nvPicPr>
          <p:cNvPr id="5" name="Picture 4"/>
          <p:cNvPicPr>
            <a:picLocks noChangeAspect="1"/>
          </p:cNvPicPr>
          <p:nvPr/>
        </p:nvPicPr>
        <p:blipFill>
          <a:blip r:embed="rId3"/>
          <a:stretch>
            <a:fillRect/>
          </a:stretch>
        </p:blipFill>
        <p:spPr>
          <a:xfrm>
            <a:off x="609441" y="1719686"/>
            <a:ext cx="5257835" cy="3571429"/>
          </a:xfrm>
          <a:prstGeom prst="rect">
            <a:avLst/>
          </a:prstGeom>
        </p:spPr>
      </p:pic>
      <p:sp>
        <p:nvSpPr>
          <p:cNvPr id="8" name="Rectangle 7"/>
          <p:cNvSpPr/>
          <p:nvPr/>
        </p:nvSpPr>
        <p:spPr>
          <a:xfrm>
            <a:off x="609441" y="899721"/>
            <a:ext cx="5700995" cy="646331"/>
          </a:xfrm>
          <a:prstGeom prst="rect">
            <a:avLst/>
          </a:prstGeom>
        </p:spPr>
        <p:txBody>
          <a:bodyPr wrap="square">
            <a:spAutoFit/>
          </a:bodyPr>
          <a:lstStyle/>
          <a:p>
            <a:r>
              <a:rPr lang="en-US" sz="1800" dirty="0">
                <a:solidFill>
                  <a:srgbClr val="000000"/>
                </a:solidFill>
              </a:rPr>
              <a:t>Step 3. Open SAP Gui Go to T-Code SE38 for Building Report, give any name to report and click on create.</a:t>
            </a:r>
            <a:endParaRPr lang="en-US" sz="1800" dirty="0"/>
          </a:p>
        </p:txBody>
      </p:sp>
      <p:pic>
        <p:nvPicPr>
          <p:cNvPr id="3" name="Picture 2"/>
          <p:cNvPicPr>
            <a:picLocks noChangeAspect="1"/>
          </p:cNvPicPr>
          <p:nvPr/>
        </p:nvPicPr>
        <p:blipFill rotWithShape="1">
          <a:blip r:embed="rId4"/>
          <a:srcRect l="1" r="18867"/>
          <a:stretch/>
        </p:blipFill>
        <p:spPr>
          <a:xfrm>
            <a:off x="6437088" y="1719686"/>
            <a:ext cx="5328592" cy="3626806"/>
          </a:xfrm>
          <a:prstGeom prst="rect">
            <a:avLst/>
          </a:prstGeom>
        </p:spPr>
      </p:pic>
      <p:sp>
        <p:nvSpPr>
          <p:cNvPr id="9" name="Rectangle 8"/>
          <p:cNvSpPr/>
          <p:nvPr/>
        </p:nvSpPr>
        <p:spPr>
          <a:xfrm>
            <a:off x="6454453" y="5373216"/>
            <a:ext cx="5311228" cy="369332"/>
          </a:xfrm>
          <a:prstGeom prst="rect">
            <a:avLst/>
          </a:prstGeom>
        </p:spPr>
        <p:txBody>
          <a:bodyPr wrap="square">
            <a:spAutoFit/>
          </a:bodyPr>
          <a:lstStyle/>
          <a:p>
            <a:r>
              <a:rPr lang="en-US" sz="1800" dirty="0">
                <a:solidFill>
                  <a:srgbClr val="000000"/>
                </a:solidFill>
              </a:rPr>
              <a:t>Step 4. Paste the Copied Copy in this report.</a:t>
            </a:r>
            <a:endParaRPr lang="en-US" sz="1800" dirty="0"/>
          </a:p>
        </p:txBody>
      </p:sp>
      <p:sp>
        <p:nvSpPr>
          <p:cNvPr id="10" name="Chevron 9"/>
          <p:cNvSpPr/>
          <p:nvPr/>
        </p:nvSpPr>
        <p:spPr>
          <a:xfrm>
            <a:off x="5938102" y="3140968"/>
            <a:ext cx="444342" cy="504056"/>
          </a:xfrm>
          <a:prstGeom prst="chevron">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4044601523"/>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noAutofit/>
          </a:bodyPr>
          <a:lstStyle/>
          <a:p>
            <a:r>
              <a:rPr lang="en-US" dirty="0">
                <a:latin typeface="Cooper Black" panose="0208090404030B020404" pitchFamily="18" charset="0"/>
              </a:rPr>
              <a:t>ABAP Git Integration</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7"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53336"/>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sp>
        <p:nvSpPr>
          <p:cNvPr id="6" name="Rectangle 5"/>
          <p:cNvSpPr/>
          <p:nvPr/>
        </p:nvSpPr>
        <p:spPr>
          <a:xfrm>
            <a:off x="609441" y="1448961"/>
            <a:ext cx="5311228" cy="369332"/>
          </a:xfrm>
          <a:prstGeom prst="rect">
            <a:avLst/>
          </a:prstGeom>
        </p:spPr>
        <p:txBody>
          <a:bodyPr wrap="square">
            <a:spAutoFit/>
          </a:bodyPr>
          <a:lstStyle/>
          <a:p>
            <a:r>
              <a:rPr lang="en-US" sz="1800" dirty="0">
                <a:solidFill>
                  <a:srgbClr val="000000"/>
                </a:solidFill>
              </a:rPr>
              <a:t>Step 5. After the Execution, abapGit Screen  </a:t>
            </a:r>
            <a:endParaRPr lang="en-US" sz="1800" dirty="0"/>
          </a:p>
        </p:txBody>
      </p:sp>
      <p:pic>
        <p:nvPicPr>
          <p:cNvPr id="3" name="Picture 2"/>
          <p:cNvPicPr>
            <a:picLocks noChangeAspect="1"/>
          </p:cNvPicPr>
          <p:nvPr/>
        </p:nvPicPr>
        <p:blipFill>
          <a:blip r:embed="rId3"/>
          <a:stretch>
            <a:fillRect/>
          </a:stretch>
        </p:blipFill>
        <p:spPr>
          <a:xfrm>
            <a:off x="609441" y="1988840"/>
            <a:ext cx="4764891" cy="2448272"/>
          </a:xfrm>
          <a:prstGeom prst="rect">
            <a:avLst/>
          </a:prstGeom>
        </p:spPr>
      </p:pic>
      <p:pic>
        <p:nvPicPr>
          <p:cNvPr id="4" name="Picture 3"/>
          <p:cNvPicPr>
            <a:picLocks noChangeAspect="1"/>
          </p:cNvPicPr>
          <p:nvPr/>
        </p:nvPicPr>
        <p:blipFill rotWithShape="1">
          <a:blip r:embed="rId4"/>
          <a:srcRect l="10881" r="6603"/>
          <a:stretch/>
        </p:blipFill>
        <p:spPr>
          <a:xfrm>
            <a:off x="5920669" y="1412856"/>
            <a:ext cx="5849821" cy="3375334"/>
          </a:xfrm>
          <a:prstGeom prst="rect">
            <a:avLst/>
          </a:prstGeom>
        </p:spPr>
      </p:pic>
      <p:sp>
        <p:nvSpPr>
          <p:cNvPr id="5" name="Rectangle 4"/>
          <p:cNvSpPr/>
          <p:nvPr/>
        </p:nvSpPr>
        <p:spPr>
          <a:xfrm>
            <a:off x="5962995" y="4879214"/>
            <a:ext cx="5460009" cy="646331"/>
          </a:xfrm>
          <a:prstGeom prst="rect">
            <a:avLst/>
          </a:prstGeom>
        </p:spPr>
        <p:txBody>
          <a:bodyPr wrap="square">
            <a:spAutoFit/>
          </a:bodyPr>
          <a:lstStyle/>
          <a:p>
            <a:r>
              <a:rPr lang="en-US" sz="1800" dirty="0">
                <a:solidFill>
                  <a:srgbClr val="000000"/>
                </a:solidFill>
              </a:rPr>
              <a:t>Step 6. Go back to Bowser side and click on Installing Online Repo   </a:t>
            </a:r>
            <a:endParaRPr lang="en-US" sz="1800" dirty="0"/>
          </a:p>
        </p:txBody>
      </p:sp>
      <p:sp>
        <p:nvSpPr>
          <p:cNvPr id="10" name="Chevron 9"/>
          <p:cNvSpPr/>
          <p:nvPr/>
        </p:nvSpPr>
        <p:spPr>
          <a:xfrm>
            <a:off x="5434046" y="2924944"/>
            <a:ext cx="444342" cy="504056"/>
          </a:xfrm>
          <a:prstGeom prst="chevron">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584547779"/>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noAutofit/>
          </a:bodyPr>
          <a:lstStyle/>
          <a:p>
            <a:r>
              <a:rPr lang="en-US" dirty="0">
                <a:latin typeface="Cooper Black" panose="0208090404030B020404" pitchFamily="18" charset="0"/>
              </a:rPr>
              <a:t>ABAP Git Integration</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7"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53336"/>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pic>
        <p:nvPicPr>
          <p:cNvPr id="1026" name="Picture 2" descr="https://docs.abapgit.org/img/clone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441" y="1874274"/>
            <a:ext cx="4896544" cy="461333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docs.abapgit.org/img/installed.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54452" y="2826861"/>
            <a:ext cx="5544616" cy="2703145"/>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630052" y="950944"/>
            <a:ext cx="10750625" cy="923330"/>
          </a:xfrm>
          <a:prstGeom prst="rect">
            <a:avLst/>
          </a:prstGeom>
        </p:spPr>
        <p:txBody>
          <a:bodyPr wrap="square">
            <a:spAutoFit/>
          </a:bodyPr>
          <a:lstStyle/>
          <a:p>
            <a:pPr algn="just"/>
            <a:r>
              <a:rPr lang="en-US" sz="1800" dirty="0">
                <a:solidFill>
                  <a:srgbClr val="000000"/>
                </a:solidFill>
              </a:rPr>
              <a:t>Step 7. Enter the url for the Github project, eg https://github.com/larshp/Datamatrix along with a package name, eg. $DATAMATRIX. If the package does not exist yet, it will be created automatically when pulling. Alternatively, you can select “Create Package” to create the package manually with your own settings.</a:t>
            </a:r>
            <a:endParaRPr lang="en-US" sz="1800" b="0" i="0" dirty="0">
              <a:solidFill>
                <a:srgbClr val="000000"/>
              </a:solidFill>
              <a:effectLst/>
            </a:endParaRPr>
          </a:p>
        </p:txBody>
      </p:sp>
      <p:sp>
        <p:nvSpPr>
          <p:cNvPr id="3" name="Rectangle 2"/>
          <p:cNvSpPr/>
          <p:nvPr/>
        </p:nvSpPr>
        <p:spPr>
          <a:xfrm>
            <a:off x="6454453" y="5530006"/>
            <a:ext cx="5544616" cy="923330"/>
          </a:xfrm>
          <a:prstGeom prst="rect">
            <a:avLst/>
          </a:prstGeom>
        </p:spPr>
        <p:txBody>
          <a:bodyPr wrap="square">
            <a:spAutoFit/>
          </a:bodyPr>
          <a:lstStyle/>
          <a:p>
            <a:r>
              <a:rPr lang="en-US" sz="1800" dirty="0">
                <a:solidFill>
                  <a:srgbClr val="000000"/>
                </a:solidFill>
              </a:rPr>
              <a:t>Step 8.Select “Clone Online Repo”</a:t>
            </a:r>
          </a:p>
          <a:p>
            <a:r>
              <a:rPr lang="en-US" sz="1800" dirty="0">
                <a:solidFill>
                  <a:srgbClr val="000000"/>
                </a:solidFill>
              </a:rPr>
              <a:t>Select “Pull” to copy all objects from the Git repository into the SAP system</a:t>
            </a:r>
            <a:endParaRPr lang="en-US" sz="1800" b="0" i="0" dirty="0">
              <a:solidFill>
                <a:srgbClr val="000000"/>
              </a:solidFill>
              <a:effectLst/>
            </a:endParaRPr>
          </a:p>
        </p:txBody>
      </p:sp>
      <p:sp>
        <p:nvSpPr>
          <p:cNvPr id="9" name="Chevron 8"/>
          <p:cNvSpPr/>
          <p:nvPr/>
        </p:nvSpPr>
        <p:spPr>
          <a:xfrm>
            <a:off x="5722078" y="3933056"/>
            <a:ext cx="444342" cy="504056"/>
          </a:xfrm>
          <a:prstGeom prst="chevron">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48817918"/>
      </p:ext>
    </p:extLst>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1" y="893"/>
            <a:ext cx="12188825" cy="6856214"/>
          </a:xfrm>
          <a:prstGeom prst="rect">
            <a:avLst/>
          </a:prstGeom>
        </p:spPr>
      </p:pic>
      <p:pic>
        <p:nvPicPr>
          <p:cNvPr id="9" name="Picture 8">
            <a:extLst>
              <a:ext uri="{FF2B5EF4-FFF2-40B4-BE49-F238E27FC236}">
                <a16:creationId xmlns:a16="http://schemas.microsoft.com/office/drawing/2014/main" id="{5CD05779-92C9-4167-9FAF-2640F8D564D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Rectangle 5">
            <a:extLst>
              <a:ext uri="{FF2B5EF4-FFF2-40B4-BE49-F238E27FC236}">
                <a16:creationId xmlns:a16="http://schemas.microsoft.com/office/drawing/2014/main" id="{FD415253-65BB-C843-B5D8-DB41A0DCD078}"/>
              </a:ext>
            </a:extLst>
          </p:cNvPr>
          <p:cNvSpPr/>
          <p:nvPr/>
        </p:nvSpPr>
        <p:spPr>
          <a:xfrm>
            <a:off x="3934172" y="2924944"/>
            <a:ext cx="4427815"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effectLst/>
                <a:uLnTx/>
                <a:uFillTx/>
                <a:latin typeface="Arial" panose="020B0604020202020204" pitchFamily="34" charset="0"/>
                <a:ea typeface="+mn-ea"/>
                <a:cs typeface="Arial" panose="020B0604020202020204" pitchFamily="34" charset="0"/>
              </a:rPr>
              <a:t>End of Day 06</a:t>
            </a:r>
            <a:endParaRPr kumimoji="0" lang="en-IN" sz="4800" b="1" i="0" u="none" strike="noStrike" kern="1200" cap="none" spc="100" normalizeH="0" baseline="0" noProof="0" dirty="0">
              <a:ln>
                <a:noFill/>
              </a:ln>
              <a:effectLst/>
              <a:uLnTx/>
              <a:uFillTx/>
              <a:latin typeface="Arial" panose="020B0604020202020204" pitchFamily="34" charset="0"/>
              <a:cs typeface="Arial" panose="020B0604020202020204" pitchFamily="34" charset="0"/>
            </a:endParaRPr>
          </a:p>
        </p:txBody>
      </p:sp>
      <p:sp>
        <p:nvSpPr>
          <p:cNvPr id="7" name="Footer Placeholder 45">
            <a:extLst>
              <a:ext uri="{FF2B5EF4-FFF2-40B4-BE49-F238E27FC236}">
                <a16:creationId xmlns:a16="http://schemas.microsoft.com/office/drawing/2014/main" id="{90E33047-DFF5-4690-8905-31E4C115EFDC}"/>
              </a:ext>
            </a:extLst>
          </p:cNvPr>
          <p:cNvSpPr txBox="1">
            <a:spLocks/>
          </p:cNvSpPr>
          <p:nvPr/>
        </p:nvSpPr>
        <p:spPr>
          <a:xfrm>
            <a:off x="9910836" y="6472169"/>
            <a:ext cx="2239550" cy="359545"/>
          </a:xfrm>
          <a:prstGeom prst="rect">
            <a:avLst/>
          </a:prstGeom>
        </p:spPr>
        <p:txBody>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defTabSz="914400">
              <a:defRPr/>
            </a:pPr>
            <a:r>
              <a:rPr lang="en-US" sz="1400" b="1" dirty="0">
                <a:latin typeface="Calibri" panose="020F0502020204030204"/>
              </a:rPr>
              <a:t>Trainer: Anubhav Oberoy</a:t>
            </a:r>
          </a:p>
        </p:txBody>
      </p:sp>
    </p:spTree>
    <p:extLst>
      <p:ext uri="{BB962C8B-B14F-4D97-AF65-F5344CB8AC3E}">
        <p14:creationId xmlns:p14="http://schemas.microsoft.com/office/powerpoint/2010/main" val="38944180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A12D92B-A1C9-2E43-B2E0-D2372874A5EC}"/>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638735" y="332657"/>
            <a:ext cx="10741943" cy="6055002"/>
          </a:xfrm>
          <a:prstGeom prst="rect">
            <a:avLst/>
          </a:prstGeom>
        </p:spPr>
      </p:pic>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7" name="Footer Placeholder 45">
            <a:extLst>
              <a:ext uri="{FF2B5EF4-FFF2-40B4-BE49-F238E27FC236}">
                <a16:creationId xmlns:a16="http://schemas.microsoft.com/office/drawing/2014/main" id="{90E33047-DFF5-4690-8905-31E4C115EFDC}"/>
              </a:ext>
            </a:extLst>
          </p:cNvPr>
          <p:cNvSpPr txBox="1">
            <a:spLocks/>
          </p:cNvSpPr>
          <p:nvPr/>
        </p:nvSpPr>
        <p:spPr>
          <a:xfrm>
            <a:off x="9975542" y="6453336"/>
            <a:ext cx="2239550" cy="359545"/>
          </a:xfrm>
          <a:prstGeom prst="rect">
            <a:avLst/>
          </a:prstGeom>
        </p:spPr>
        <p:txBody>
          <a:bodyPr vert="horz" lIns="121899" tIns="60949" rIns="121899" bIns="60949" rtlCol="0" anchor="ctr"/>
          <a:lstStyle>
            <a:defPPr>
              <a:defRPr lang="en-US"/>
            </a:defPPr>
            <a:lvl1pPr marL="0" algn="ctr" defTabSz="1218987" rtl="0" eaLnBrk="1" latinLnBrk="0" hangingPunct="1">
              <a:defRPr sz="1600" kern="1200">
                <a:solidFill>
                  <a:schemeClr val="tx1">
                    <a:tint val="75000"/>
                  </a:schemeClr>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defTabSz="914400">
              <a:defRPr/>
            </a:pPr>
            <a:r>
              <a:rPr lang="en-US" sz="1400" b="1" dirty="0">
                <a:solidFill>
                  <a:schemeClr val="tx1"/>
                </a:solidFill>
                <a:latin typeface="Calibri" panose="020F0502020204030204"/>
              </a:rPr>
              <a:t>Trainer: Anubhav Oberoy</a:t>
            </a:r>
          </a:p>
        </p:txBody>
      </p:sp>
    </p:spTree>
    <p:extLst>
      <p:ext uri="{BB962C8B-B14F-4D97-AF65-F5344CB8AC3E}">
        <p14:creationId xmlns:p14="http://schemas.microsoft.com/office/powerpoint/2010/main" val="2234652858"/>
      </p:ext>
    </p:extLst>
  </p:cSld>
  <p:clrMapOvr>
    <a:masterClrMapping/>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Group 43"/>
          <p:cNvGrpSpPr/>
          <p:nvPr/>
        </p:nvGrpSpPr>
        <p:grpSpPr>
          <a:xfrm>
            <a:off x="0" y="0"/>
            <a:ext cx="12188825" cy="6858000"/>
            <a:chOff x="94878" y="13266"/>
            <a:chExt cx="12188825" cy="6858000"/>
          </a:xfrm>
        </p:grpSpPr>
        <p:sp>
          <p:nvSpPr>
            <p:cNvPr id="3" name="Rectangle 2"/>
            <p:cNvSpPr/>
            <p:nvPr/>
          </p:nvSpPr>
          <p:spPr>
            <a:xfrm>
              <a:off x="94878" y="13266"/>
              <a:ext cx="12188825" cy="6858000"/>
            </a:xfrm>
            <a:prstGeom prst="rect">
              <a:avLst/>
            </a:prstGeom>
            <a:solidFill>
              <a:schemeClr val="tx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Rectangle 42"/>
            <p:cNvSpPr/>
            <p:nvPr/>
          </p:nvSpPr>
          <p:spPr>
            <a:xfrm>
              <a:off x="94878" y="13266"/>
              <a:ext cx="12188825" cy="6858000"/>
            </a:xfrm>
            <a:prstGeom prst="rect">
              <a:avLst/>
            </a:prstGeom>
            <a:gradFill flip="none" rotWithShape="1">
              <a:gsLst>
                <a:gs pos="0">
                  <a:schemeClr val="tx2">
                    <a:lumMod val="60000"/>
                    <a:lumOff val="40000"/>
                    <a:alpha val="31000"/>
                  </a:schemeClr>
                </a:gs>
                <a:gs pos="63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1" name="TextBox 40">
            <a:extLst>
              <a:ext uri="{FF2B5EF4-FFF2-40B4-BE49-F238E27FC236}">
                <a16:creationId xmlns:a16="http://schemas.microsoft.com/office/drawing/2014/main" id="{B97BA9D8-F322-4184-BBD6-84D1758BBAF2}"/>
              </a:ext>
            </a:extLst>
          </p:cNvPr>
          <p:cNvSpPr txBox="1"/>
          <p:nvPr/>
        </p:nvSpPr>
        <p:spPr>
          <a:xfrm>
            <a:off x="3158837" y="790803"/>
            <a:ext cx="6096000" cy="101566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0" normalizeH="0" baseline="0" noProof="0" dirty="0">
                <a:ln>
                  <a:noFill/>
                </a:ln>
                <a:solidFill>
                  <a:srgbClr val="FFAA0F"/>
                </a:solidFill>
                <a:effectLst>
                  <a:outerShdw dist="38100" dir="2700000" algn="tl">
                    <a:srgbClr val="000000">
                      <a:alpha val="30000"/>
                    </a:srgbClr>
                  </a:outerShdw>
                </a:effectLst>
                <a:uLnTx/>
                <a:uFillTx/>
                <a:latin typeface="Arial Black" panose="020B0A04020102020204"/>
                <a:ea typeface="Segoe UI Bold" panose="020B0802040204020203" pitchFamily="34" charset="0"/>
                <a:cs typeface="Segoe UI Bold" panose="020B0802040204020203" pitchFamily="34" charset="0"/>
              </a:rPr>
              <a:t>THANK YOU</a:t>
            </a:r>
          </a:p>
        </p:txBody>
      </p:sp>
      <p:sp>
        <p:nvSpPr>
          <p:cNvPr id="42" name="Rectangle 41">
            <a:extLst>
              <a:ext uri="{FF2B5EF4-FFF2-40B4-BE49-F238E27FC236}">
                <a16:creationId xmlns:a16="http://schemas.microsoft.com/office/drawing/2014/main" id="{6F1FF064-B1BA-4D97-BBAF-F44AB26AE469}"/>
              </a:ext>
            </a:extLst>
          </p:cNvPr>
          <p:cNvSpPr/>
          <p:nvPr/>
        </p:nvSpPr>
        <p:spPr>
          <a:xfrm>
            <a:off x="1231900" y="1916832"/>
            <a:ext cx="9715500" cy="3352800"/>
          </a:xfrm>
          <a:prstGeom prst="rect">
            <a:avLst/>
          </a:prstGeom>
          <a:solidFill>
            <a:schemeClr val="accent6"/>
          </a:solidFill>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B1A9A39D-2DF3-4B3D-B8DB-92F76BC52591}"/>
              </a:ext>
            </a:extLst>
          </p:cNvPr>
          <p:cNvSpPr/>
          <p:nvPr/>
        </p:nvSpPr>
        <p:spPr>
          <a:xfrm>
            <a:off x="1861925" y="2877820"/>
            <a:ext cx="8434600" cy="2194560"/>
          </a:xfrm>
          <a:prstGeom prst="rect">
            <a:avLst/>
          </a:prstGeom>
          <a:solidFill>
            <a:srgbClr val="F57913"/>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Shape 1155">
            <a:extLst>
              <a:ext uri="{FF2B5EF4-FFF2-40B4-BE49-F238E27FC236}">
                <a16:creationId xmlns:a16="http://schemas.microsoft.com/office/drawing/2014/main" id="{BBA71FBC-7E64-4F22-B1E1-B21EF2EBFD12}"/>
              </a:ext>
            </a:extLst>
          </p:cNvPr>
          <p:cNvSpPr/>
          <p:nvPr/>
        </p:nvSpPr>
        <p:spPr>
          <a:xfrm>
            <a:off x="5837361" y="3487788"/>
            <a:ext cx="4350348" cy="974626"/>
          </a:xfrm>
          <a:prstGeom prst="rect">
            <a:avLst/>
          </a:prstGeom>
          <a:solidFill>
            <a:srgbClr val="F57B17"/>
          </a:solidFill>
          <a:ln w="12700">
            <a:solidFill>
              <a:schemeClr val="tx1"/>
            </a:solidFill>
            <a:miter lim="400000"/>
          </a:ln>
          <a:extLst>
            <a:ext uri="{C572A759-6A51-4108-AA02-DFA0A04FC94B}">
              <ma14:wrappingTextBoxFlag xmlns:ma14="http://schemas.microsoft.com/office/mac/drawingml/2011/main" xmlns="" val="1"/>
            </a:ext>
          </a:extLst>
        </p:spPr>
        <p:txBody>
          <a:bodyPr wrap="square" lIns="25400" tIns="25400" rIns="25400" bIns="25400" anchor="ctr">
            <a:spAutoFit/>
          </a:bodyPr>
          <a:lstStyle>
            <a:lvl1pPr>
              <a:lnSpc>
                <a:spcPct val="120000"/>
              </a:lnSpc>
              <a:defRPr sz="3000" b="0">
                <a:solidFill>
                  <a:srgbClr val="CDCFD2"/>
                </a:solidFill>
              </a:defRPr>
            </a:lvl1pPr>
          </a:lstStyle>
          <a:p>
            <a:pPr>
              <a:lnSpc>
                <a:spcPts val="2400"/>
              </a:lnSpc>
            </a:pPr>
            <a:r>
              <a:rPr lang="en-US" sz="2000" dirty="0">
                <a:solidFill>
                  <a:schemeClr val="bg1"/>
                </a:solidFill>
                <a:ea typeface="Segoe UI" panose="020B0502040204020203" pitchFamily="34" charset="0"/>
                <a:cs typeface="Segoe UI" panose="020B0502040204020203" pitchFamily="34" charset="0"/>
              </a:rPr>
              <a:t>Anubhav Oberoy</a:t>
            </a:r>
          </a:p>
          <a:p>
            <a:pPr>
              <a:lnSpc>
                <a:spcPts val="2400"/>
              </a:lnSpc>
            </a:pPr>
            <a:r>
              <a:rPr lang="en-US" sz="2000" dirty="0">
                <a:solidFill>
                  <a:schemeClr val="bg1"/>
                </a:solidFill>
                <a:ea typeface="Segoe UI" panose="020B0502040204020203" pitchFamily="34" charset="0"/>
                <a:cs typeface="Segoe UI" panose="020B0502040204020203" pitchFamily="34" charset="0"/>
                <a:hlinkClick r:id="rId2"/>
              </a:rPr>
              <a:t>https://www.anubhavtrainings.com</a:t>
            </a:r>
            <a:endParaRPr lang="en-US" sz="2000" dirty="0">
              <a:solidFill>
                <a:schemeClr val="bg1"/>
              </a:solidFill>
              <a:ea typeface="Segoe UI" panose="020B0502040204020203" pitchFamily="34" charset="0"/>
              <a:cs typeface="Segoe UI" panose="020B0502040204020203" pitchFamily="34" charset="0"/>
            </a:endParaRPr>
          </a:p>
          <a:p>
            <a:pPr>
              <a:lnSpc>
                <a:spcPts val="2400"/>
              </a:lnSpc>
            </a:pPr>
            <a:endParaRPr lang="en-US" sz="2000" dirty="0">
              <a:solidFill>
                <a:schemeClr val="bg1"/>
              </a:solidFill>
              <a:ea typeface="Segoe UI" panose="020B0502040204020203" pitchFamily="34" charset="0"/>
              <a:cs typeface="Segoe UI" panose="020B0502040204020203" pitchFamily="34" charset="0"/>
            </a:endParaRPr>
          </a:p>
        </p:txBody>
      </p:sp>
      <p:sp>
        <p:nvSpPr>
          <p:cNvPr id="47" name="Shape 1155">
            <a:extLst>
              <a:ext uri="{FF2B5EF4-FFF2-40B4-BE49-F238E27FC236}">
                <a16:creationId xmlns:a16="http://schemas.microsoft.com/office/drawing/2014/main" id="{EF70B77F-958D-435E-9074-28018EC794BB}"/>
              </a:ext>
            </a:extLst>
          </p:cNvPr>
          <p:cNvSpPr/>
          <p:nvPr/>
        </p:nvSpPr>
        <p:spPr>
          <a:xfrm>
            <a:off x="2069190" y="3060290"/>
            <a:ext cx="3757548" cy="1810367"/>
          </a:xfrm>
          <a:prstGeom prst="rect">
            <a:avLst/>
          </a:prstGeom>
          <a:solidFill>
            <a:srgbClr val="F57B17"/>
          </a:solidFill>
          <a:ln w="12700">
            <a:solidFill>
              <a:schemeClr val="tx1"/>
            </a:solidFill>
            <a:miter lim="400000"/>
          </a:ln>
          <a:extLst>
            <a:ext uri="{C572A759-6A51-4108-AA02-DFA0A04FC94B}">
              <ma14:wrappingTextBoxFlag xmlns:ma14="http://schemas.microsoft.com/office/mac/drawingml/2011/main" xmlns="" val="1"/>
            </a:ext>
          </a:extLst>
        </p:spPr>
        <p:txBody>
          <a:bodyPr wrap="square" lIns="25400" tIns="25400" rIns="25400" bIns="25400" anchor="ctr">
            <a:spAutoFit/>
          </a:bodyPr>
          <a:lstStyle>
            <a:lvl1pPr>
              <a:lnSpc>
                <a:spcPct val="120000"/>
              </a:lnSpc>
              <a:defRPr sz="3000" b="0">
                <a:solidFill>
                  <a:srgbClr val="CDCFD2"/>
                </a:solidFill>
              </a:defRPr>
            </a:lvl1pPr>
          </a:lstStyle>
          <a:p>
            <a:pPr>
              <a:lnSpc>
                <a:spcPts val="3500"/>
              </a:lnSpc>
            </a:pPr>
            <a:r>
              <a:rPr lang="en-US" sz="2600" b="1" dirty="0">
                <a:solidFill>
                  <a:schemeClr val="bg1"/>
                </a:solidFill>
                <a:effectLst>
                  <a:outerShdw dist="38100" dir="2700000" algn="tl">
                    <a:srgbClr val="000000">
                      <a:alpha val="20000"/>
                    </a:srgbClr>
                  </a:outerShdw>
                </a:effectLst>
                <a:latin typeface="Arial Bold" panose="020B0704020202020204" pitchFamily="34" charset="0"/>
                <a:ea typeface="Segoe UI" panose="020B0502040204020203" pitchFamily="34" charset="0"/>
                <a:cs typeface="Arial Bold" panose="020B0704020202020204" pitchFamily="34" charset="0"/>
              </a:rPr>
              <a:t>If you cannot do</a:t>
            </a:r>
          </a:p>
          <a:p>
            <a:pPr>
              <a:lnSpc>
                <a:spcPts val="3500"/>
              </a:lnSpc>
            </a:pPr>
            <a:r>
              <a:rPr lang="en-US" sz="2600" b="1" dirty="0">
                <a:solidFill>
                  <a:schemeClr val="bg1"/>
                </a:solidFill>
                <a:effectLst>
                  <a:outerShdw dist="38100" dir="2700000" algn="tl">
                    <a:srgbClr val="000000">
                      <a:alpha val="20000"/>
                    </a:srgbClr>
                  </a:outerShdw>
                </a:effectLst>
                <a:latin typeface="Arial Bold" panose="020B0704020202020204" pitchFamily="34" charset="0"/>
                <a:ea typeface="Segoe UI" panose="020B0502040204020203" pitchFamily="34" charset="0"/>
                <a:cs typeface="Arial Bold" panose="020B0704020202020204" pitchFamily="34" charset="0"/>
              </a:rPr>
              <a:t>great things, do small things in a great way.</a:t>
            </a:r>
          </a:p>
        </p:txBody>
      </p:sp>
      <p:pic>
        <p:nvPicPr>
          <p:cNvPr id="49" name="Picture 48">
            <a:extLst>
              <a:ext uri="{FF2B5EF4-FFF2-40B4-BE49-F238E27FC236}">
                <a16:creationId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11"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2810159237"/>
      </p:ext>
    </p:extLst>
  </p:cSld>
  <p:clrMapOvr>
    <a:masterClrMapping/>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29488" y="2339447"/>
            <a:ext cx="9159332" cy="4517660"/>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1" y="892"/>
            <a:ext cx="12188825" cy="487666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6" y="892"/>
            <a:ext cx="12185652" cy="487666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5" y="-9395"/>
            <a:ext cx="12184064" cy="4886954"/>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defRPr/>
            </a:pPr>
            <a:endParaRPr lang="en-US" sz="1799">
              <a:solidFill>
                <a:srgbClr val="FFFFFF"/>
              </a:solidFill>
              <a:latin typeface="Arial" panose="020B0604020202020204" pitchFamily="34" charset="0"/>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568" y="5992010"/>
            <a:ext cx="3635177" cy="646163"/>
          </a:xfrm>
          <a:prstGeom prst="rect">
            <a:avLst/>
          </a:prstGeom>
        </p:spPr>
        <p:txBody>
          <a:bodyPr wrap="square">
            <a:spAutoFit/>
          </a:bodyPr>
          <a:lstStyle/>
          <a:p>
            <a:pPr defTabSz="913943">
              <a:defRPr/>
            </a:pPr>
            <a:r>
              <a:rPr lang="en-US" sz="1799" b="1" dirty="0">
                <a:solidFill>
                  <a:srgbClr val="44546A"/>
                </a:solidFill>
                <a:latin typeface="Arial" panose="020B0604020202020204" pitchFamily="34" charset="0"/>
                <a:cs typeface="Arial" panose="020B0604020202020204" pitchFamily="34" charset="0"/>
              </a:rPr>
              <a:t>Contact us today!</a:t>
            </a:r>
          </a:p>
          <a:p>
            <a:pPr defTabSz="913943">
              <a:defRPr/>
            </a:pPr>
            <a:r>
              <a:rPr lang="en-US" sz="1799" dirty="0">
                <a:solidFill>
                  <a:srgbClr val="44546A"/>
                </a:solidFill>
                <a:latin typeface="Arial" panose="020B0604020202020204"/>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78219" y="2926031"/>
            <a:ext cx="3229442" cy="276927"/>
          </a:xfrm>
          <a:prstGeom prst="rect">
            <a:avLst/>
          </a:prstGeom>
        </p:spPr>
        <p:txBody>
          <a:bodyPr wrap="square">
            <a:spAutoFit/>
          </a:bodyPr>
          <a:lstStyle/>
          <a:p>
            <a:pPr algn="ctr" defTabSz="914126">
              <a:defRPr/>
            </a:pPr>
            <a:r>
              <a:rPr lang="en-IN" sz="1200" spc="50" dirty="0">
                <a:solidFill>
                  <a:srgbClr val="FFFFFF">
                    <a:lumMod val="95000"/>
                  </a:srgbClr>
                </a:solidFill>
                <a:latin typeface="Arial" panose="020B0604020202020204" pitchFamily="34" charset="0"/>
                <a:cs typeface="Arial" panose="020B0604020202020204" pitchFamily="34" charset="0"/>
              </a:rPr>
              <a:t>We build the workforce of the future.</a:t>
            </a:r>
            <a:endParaRPr lang="en-US" sz="1200" spc="50" dirty="0">
              <a:solidFill>
                <a:srgbClr val="FFFFFF">
                  <a:lumMod val="95000"/>
                </a:srgbClr>
              </a:solidFill>
              <a:latin typeface="Arial" panose="020B0604020202020204" pitchFamily="34" charset="0"/>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676"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 </a:t>
            </a:r>
          </a:p>
          <a:p>
            <a:pPr algn="ctr" defTabSz="914126">
              <a:defRPr/>
            </a:pPr>
            <a:r>
              <a:rPr lang="en-US" sz="1200" dirty="0">
                <a:solidFill>
                  <a:srgbClr val="FFFFFF"/>
                </a:solidFill>
                <a:latin typeface="Arial" panose="020B0604020202020204"/>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143"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30,000+</a:t>
            </a:r>
          </a:p>
          <a:p>
            <a:pPr algn="ctr" defTabSz="914126">
              <a:defRPr/>
            </a:pPr>
            <a:r>
              <a:rPr lang="en-US" sz="1200" dirty="0">
                <a:solidFill>
                  <a:srgbClr val="FFFFFF"/>
                </a:solidFill>
                <a:latin typeface="Arial" panose="020B0604020202020204"/>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5429" y="3111497"/>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25000+ </a:t>
            </a:r>
          </a:p>
          <a:p>
            <a:pPr algn="ctr" defTabSz="914126">
              <a:defRPr/>
            </a:pPr>
            <a:r>
              <a:rPr lang="en-US" sz="1200" dirty="0">
                <a:solidFill>
                  <a:srgbClr val="FFFFFF"/>
                </a:solidFill>
                <a:latin typeface="Arial" panose="020B0604020202020204"/>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127" y="2279841"/>
            <a:ext cx="640059" cy="640059"/>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5530" y="2272765"/>
            <a:ext cx="671928" cy="671928"/>
          </a:xfrm>
          <a:prstGeom prst="rect">
            <a:avLst/>
          </a:prstGeom>
        </p:spPr>
      </p:pic>
      <p:sp>
        <p:nvSpPr>
          <p:cNvPr id="48" name="Rectangle 47"/>
          <p:cNvSpPr/>
          <p:nvPr/>
        </p:nvSpPr>
        <p:spPr>
          <a:xfrm>
            <a:off x="632520" y="692232"/>
            <a:ext cx="6570959" cy="1015399"/>
          </a:xfrm>
          <a:prstGeom prst="rect">
            <a:avLst/>
          </a:prstGeom>
        </p:spPr>
        <p:txBody>
          <a:bodyPr wrap="square">
            <a:spAutoFit/>
          </a:bodyPr>
          <a:lstStyle/>
          <a:p>
            <a:pPr algn="ctr" defTabSz="914126">
              <a:defRPr/>
            </a:pPr>
            <a:r>
              <a:rPr lang="en-US" sz="1999" b="1" dirty="0">
                <a:solidFill>
                  <a:srgbClr val="FFFFFF"/>
                </a:solidFill>
                <a:latin typeface="Arial" panose="020B0604020202020204" pitchFamily="34" charset="0"/>
                <a:cs typeface="Arial" panose="020B0604020202020204" pitchFamily="34" charset="0"/>
              </a:rPr>
              <a:t>We’re committed to empower you to be</a:t>
            </a:r>
          </a:p>
          <a:p>
            <a:pPr algn="ctr" defTabSz="914126">
              <a:defRPr/>
            </a:pPr>
            <a:r>
              <a:rPr lang="en-US" sz="1999" b="1" dirty="0">
                <a:solidFill>
                  <a:srgbClr val="FFFFFF"/>
                </a:solidFill>
                <a:latin typeface="Arial" panose="020B0604020202020204" pitchFamily="34" charset="0"/>
                <a:cs typeface="Arial" panose="020B0604020202020204" pitchFamily="34" charset="0"/>
              </a:rPr>
              <a:t>Most Desirable Resource</a:t>
            </a:r>
          </a:p>
          <a:p>
            <a:pPr algn="ctr" defTabSz="914126">
              <a:defRPr/>
            </a:pPr>
            <a:r>
              <a:rPr lang="en-US" sz="1999" b="1" dirty="0">
                <a:solidFill>
                  <a:srgbClr val="FFFFFF"/>
                </a:solidFill>
                <a:latin typeface="Arial" panose="020B0604020202020204" pitchFamily="34" charset="0"/>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569" y="4998498"/>
            <a:ext cx="3900557" cy="892320"/>
          </a:xfrm>
          <a:prstGeom prst="rect">
            <a:avLst/>
          </a:prstGeom>
        </p:spPr>
        <p:txBody>
          <a:bodyPr wrap="square">
            <a:spAutoFit/>
          </a:bodyPr>
          <a:lstStyle/>
          <a:p>
            <a:pPr defTabSz="914126">
              <a:defRPr/>
            </a:pPr>
            <a:r>
              <a:rPr lang="en-US" sz="1999" b="1" spc="100" dirty="0">
                <a:solidFill>
                  <a:srgbClr val="F97700"/>
                </a:solidFill>
                <a:latin typeface="Arial" panose="020B0604020202020204"/>
              </a:rPr>
              <a:t>FREE WEBINARS </a:t>
            </a:r>
          </a:p>
          <a:p>
            <a:pPr defTabSz="914126">
              <a:defRPr/>
            </a:pPr>
            <a:r>
              <a:rPr lang="en-US" sz="1600" i="1" dirty="0">
                <a:solidFill>
                  <a:srgbClr val="F97700"/>
                </a:solidFill>
                <a:latin typeface="Arial" panose="020B0604020202020204"/>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1451" y="2194693"/>
            <a:ext cx="851865" cy="851865"/>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7598" y="3369121"/>
            <a:ext cx="5611184" cy="3380860"/>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2569" y="5574754"/>
            <a:ext cx="2196235" cy="54735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399734" y="5490332"/>
            <a:ext cx="2196235" cy="547351"/>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2969" y="5590298"/>
            <a:ext cx="1466686" cy="369236"/>
          </a:xfrm>
          <a:prstGeom prst="rect">
            <a:avLst/>
          </a:prstGeom>
        </p:spPr>
        <p:txBody>
          <a:bodyPr wrap="none">
            <a:spAutoFit/>
          </a:bodyPr>
          <a:lstStyle/>
          <a:p>
            <a:pPr defTabSz="914126">
              <a:defRPr/>
            </a:pPr>
            <a:r>
              <a:rPr lang="en-US" sz="1799" b="1" dirty="0">
                <a:solidFill>
                  <a:srgbClr val="44546A"/>
                </a:solidFill>
                <a:latin typeface="Arial" panose="020B0604020202020204"/>
              </a:rPr>
              <a:t>Enroll Now!</a:t>
            </a:r>
            <a:endParaRPr lang="en-US" sz="1799" b="1" dirty="0">
              <a:solidFill>
                <a:srgbClr val="000000"/>
              </a:solidFill>
              <a:latin typeface="Arial" panose="020B0604020202020204"/>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49663" y="501962"/>
            <a:ext cx="1956171" cy="1932120"/>
          </a:xfrm>
          <a:prstGeom prst="rect">
            <a:avLst/>
          </a:prstGeom>
        </p:spPr>
      </p:pic>
    </p:spTree>
    <p:extLst>
      <p:ext uri="{BB962C8B-B14F-4D97-AF65-F5344CB8AC3E}">
        <p14:creationId xmlns:p14="http://schemas.microsoft.com/office/powerpoint/2010/main" val="83385699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40" y="181155"/>
            <a:ext cx="11459341" cy="646163"/>
          </a:xfrm>
          <a:prstGeom prst="rect">
            <a:avLst/>
          </a:prstGeom>
          <a:noFill/>
        </p:spPr>
        <p:txBody>
          <a:bodyPr wrap="square">
            <a:spAutoFit/>
          </a:bodyPr>
          <a:lstStyle/>
          <a:p>
            <a:r>
              <a:rPr lang="en-US" sz="3599"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8255" y="827318"/>
            <a:ext cx="5725701" cy="3451853"/>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869" y="1062177"/>
            <a:ext cx="5954710" cy="3336691"/>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8254" y="3132786"/>
            <a:ext cx="5725702" cy="3538730"/>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08" y="3340155"/>
            <a:ext cx="5997371" cy="3303870"/>
          </a:xfrm>
          <a:prstGeom prst="rect">
            <a:avLst/>
          </a:prstGeom>
          <a:scene3d>
            <a:camera prst="perspectiveLeft"/>
            <a:lightRig rig="threePt" dir="t"/>
          </a:scene3d>
        </p:spPr>
      </p:pic>
    </p:spTree>
    <p:extLst>
      <p:ext uri="{BB962C8B-B14F-4D97-AF65-F5344CB8AC3E}">
        <p14:creationId xmlns:p14="http://schemas.microsoft.com/office/powerpoint/2010/main" val="7094487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91448" y="85117"/>
            <a:ext cx="10969943" cy="711081"/>
          </a:xfrm>
        </p:spPr>
        <p:txBody>
          <a:bodyPr>
            <a:noAutofit/>
          </a:bodyPr>
          <a:lstStyle/>
          <a:p>
            <a:r>
              <a:rPr lang="en-US" dirty="0">
                <a:latin typeface="Cooper Black" panose="0208090404030B020404" pitchFamily="18" charset="0"/>
              </a:rPr>
              <a:t>Check the Deployed App</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53336"/>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sp>
        <p:nvSpPr>
          <p:cNvPr id="2" name="TextBox 1">
            <a:extLst>
              <a:ext uri="{FF2B5EF4-FFF2-40B4-BE49-F238E27FC236}">
                <a16:creationId xmlns:a16="http://schemas.microsoft.com/office/drawing/2014/main" id="{12AA1FF3-AC27-4E88-88B3-BFC0E67C51E7}"/>
              </a:ext>
            </a:extLst>
          </p:cNvPr>
          <p:cNvSpPr txBox="1"/>
          <p:nvPr/>
        </p:nvSpPr>
        <p:spPr>
          <a:xfrm>
            <a:off x="189756" y="980728"/>
            <a:ext cx="11907621" cy="1661993"/>
          </a:xfrm>
          <a:prstGeom prst="rect">
            <a:avLst/>
          </a:prstGeom>
          <a:noFill/>
        </p:spPr>
        <p:txBody>
          <a:bodyPr wrap="square" rtlCol="0">
            <a:spAutoFit/>
          </a:bodyPr>
          <a:lstStyle/>
          <a:p>
            <a:r>
              <a:rPr lang="en-US" sz="1800" dirty="0"/>
              <a:t>We can use below commands to check deployed apps in BTP</a:t>
            </a:r>
          </a:p>
          <a:p>
            <a:endParaRPr lang="en-US" sz="1800" dirty="0"/>
          </a:p>
          <a:p>
            <a:r>
              <a:rPr lang="en-US" sz="1600" dirty="0" err="1"/>
              <a:t>cf</a:t>
            </a:r>
            <a:r>
              <a:rPr lang="en-US" sz="1600" dirty="0"/>
              <a:t> html5-list</a:t>
            </a:r>
            <a:endParaRPr lang="en-US" sz="1600" dirty="0">
              <a:hlinkClick r:id="rId3"/>
            </a:endParaRPr>
          </a:p>
          <a:p>
            <a:r>
              <a:rPr lang="en-US" sz="1600" dirty="0" err="1"/>
              <a:t>cf</a:t>
            </a:r>
            <a:r>
              <a:rPr lang="en-US" sz="1600" dirty="0"/>
              <a:t> html5-list -di </a:t>
            </a:r>
            <a:r>
              <a:rPr lang="en-US" sz="1600" dirty="0" err="1"/>
              <a:t>destname</a:t>
            </a:r>
            <a:r>
              <a:rPr lang="en-US" sz="1600" dirty="0"/>
              <a:t> -u</a:t>
            </a:r>
            <a:endParaRPr lang="en-US" sz="1600" dirty="0">
              <a:hlinkClick r:id="" action="ppaction://noaction"/>
            </a:endParaRPr>
          </a:p>
          <a:p>
            <a:r>
              <a:rPr lang="en-US" sz="1600" dirty="0">
                <a:hlinkClick r:id="" action="ppaction://noaction"/>
              </a:rPr>
              <a:t>https://sap.github.io/cf-html5-apps-repo-cli-plugin/</a:t>
            </a:r>
            <a:endParaRPr lang="en-US" sz="1600" dirty="0"/>
          </a:p>
          <a:p>
            <a:endParaRPr lang="en-US" sz="1800" dirty="0"/>
          </a:p>
        </p:txBody>
      </p:sp>
      <p:pic>
        <p:nvPicPr>
          <p:cNvPr id="1026" name="Picture 2" descr="Serverless SAP Fiori Apps on SAP BTP, Cloud Foundry environment | SAP Blogs">
            <a:extLst>
              <a:ext uri="{FF2B5EF4-FFF2-40B4-BE49-F238E27FC236}">
                <a16:creationId xmlns:a16="http://schemas.microsoft.com/office/drawing/2014/main" id="{7322FECB-630D-4AC1-A988-D350D077AFF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03099" y="2642721"/>
            <a:ext cx="6182626" cy="3789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8803513"/>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91448" y="85117"/>
            <a:ext cx="10969943" cy="711081"/>
          </a:xfrm>
        </p:spPr>
        <p:txBody>
          <a:bodyPr>
            <a:noAutofit/>
          </a:bodyPr>
          <a:lstStyle/>
          <a:p>
            <a:r>
              <a:rPr lang="en-US" dirty="0">
                <a:latin typeface="Cooper Black" panose="0208090404030B020404" pitchFamily="18" charset="0"/>
              </a:rPr>
              <a:t>Fiori App with Launchpad and BTP</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53336"/>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2" name="TextBox 1">
            <a:extLst>
              <a:ext uri="{FF2B5EF4-FFF2-40B4-BE49-F238E27FC236}">
                <a16:creationId xmlns:a16="http://schemas.microsoft.com/office/drawing/2014/main" id="{12AA1FF3-AC27-4E88-88B3-BFC0E67C51E7}"/>
              </a:ext>
            </a:extLst>
          </p:cNvPr>
          <p:cNvSpPr txBox="1"/>
          <p:nvPr/>
        </p:nvSpPr>
        <p:spPr>
          <a:xfrm>
            <a:off x="103113" y="1032201"/>
            <a:ext cx="11907621" cy="646331"/>
          </a:xfrm>
          <a:prstGeom prst="rect">
            <a:avLst/>
          </a:prstGeom>
          <a:noFill/>
        </p:spPr>
        <p:txBody>
          <a:bodyPr wrap="square" rtlCol="0">
            <a:spAutoFit/>
          </a:bodyPr>
          <a:lstStyle/>
          <a:p>
            <a:pPr lvl="0"/>
            <a:r>
              <a:rPr lang="en-US" sz="1800" dirty="0">
                <a:solidFill>
                  <a:prstClr val="black"/>
                </a:solidFill>
              </a:rPr>
              <a:t>SAP BTP Platform Launchpad service is a new service on SAP Cloud Platform (Cloud Foundry) which is primarily focused on the enabling customers achieve a central Fiori Launchpad.</a:t>
            </a: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2050" name="Picture 2" descr="https://blogs.sap.com/wp-content/uploads/2020/09/6-10.png">
            <a:extLst>
              <a:ext uri="{FF2B5EF4-FFF2-40B4-BE49-F238E27FC236}">
                <a16:creationId xmlns:a16="http://schemas.microsoft.com/office/drawing/2014/main" id="{3BE90B68-4A78-41E4-9504-6ED77E3F0C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13892" y="1993532"/>
            <a:ext cx="8424936" cy="41378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035795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97639"/>
            <a:ext cx="10969943" cy="711081"/>
          </a:xfrm>
        </p:spPr>
        <p:txBody>
          <a:bodyPr>
            <a:noAutofit/>
          </a:bodyPr>
          <a:lstStyle/>
          <a:p>
            <a:r>
              <a:rPr lang="en-US" dirty="0">
                <a:latin typeface="Cooper Black" panose="0208090404030B020404" pitchFamily="18" charset="0"/>
              </a:rPr>
              <a:t>Introduction to Scenario &amp; Flow</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53336"/>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sp>
        <p:nvSpPr>
          <p:cNvPr id="3" name="Rectangle 2"/>
          <p:cNvSpPr/>
          <p:nvPr/>
        </p:nvSpPr>
        <p:spPr>
          <a:xfrm>
            <a:off x="609441" y="980728"/>
            <a:ext cx="10771237" cy="3231654"/>
          </a:xfrm>
          <a:prstGeom prst="rect">
            <a:avLst/>
          </a:prstGeom>
        </p:spPr>
        <p:txBody>
          <a:bodyPr wrap="square">
            <a:spAutoFit/>
          </a:bodyPr>
          <a:lstStyle/>
          <a:p>
            <a:pPr algn="just"/>
            <a:r>
              <a:rPr lang="en-US" sz="2000" dirty="0"/>
              <a:t>we want to replace the travel agencies data of our managed travel app with the results of the remote OData service that provides different set of travel agencies from other system altogether. For this use case, we shall leverage the concept of a custom entity. In contrast to "normal" CDS views that read data from the database tables or other CDS views, the so called custom entities act as a wrapper for a code based implementation that provides the data instead. This use case involves following steps.</a:t>
            </a:r>
          </a:p>
          <a:p>
            <a:pPr algn="just"/>
            <a:endParaRPr lang="en-US" sz="2000" dirty="0"/>
          </a:p>
          <a:p>
            <a:pPr marL="457200" indent="-457200" algn="just">
              <a:buFont typeface="+mj-lt"/>
              <a:buAutoNum type="arabicPeriod"/>
            </a:pPr>
            <a:r>
              <a:rPr lang="en-US" sz="2000" b="1" dirty="0"/>
              <a:t>Creating the Service Consumption Model</a:t>
            </a:r>
          </a:p>
          <a:p>
            <a:pPr marL="457200" indent="-457200" algn="just">
              <a:buFont typeface="+mj-lt"/>
              <a:buAutoNum type="arabicPeriod"/>
            </a:pPr>
            <a:r>
              <a:rPr lang="en-US" sz="2000" b="1" dirty="0"/>
              <a:t>Defining the Custom CDS Entity</a:t>
            </a:r>
          </a:p>
          <a:p>
            <a:pPr marL="457200" indent="-457200" algn="just">
              <a:buFont typeface="+mj-lt"/>
              <a:buAutoNum type="arabicPeriod"/>
            </a:pPr>
            <a:r>
              <a:rPr lang="en-US" sz="2000" b="1" dirty="0"/>
              <a:t>Create a class that implements the query for the custom entity</a:t>
            </a:r>
          </a:p>
          <a:p>
            <a:pPr algn="just"/>
            <a:endParaRPr lang="en-US" sz="2000" dirty="0"/>
          </a:p>
        </p:txBody>
      </p:sp>
      <p:sp>
        <p:nvSpPr>
          <p:cNvPr id="2" name="Rectangle 1">
            <a:extLst>
              <a:ext uri="{FF2B5EF4-FFF2-40B4-BE49-F238E27FC236}">
                <a16:creationId xmlns:a16="http://schemas.microsoft.com/office/drawing/2014/main" id="{779678F9-F985-46A8-8B4F-8D969D4439DB}"/>
              </a:ext>
            </a:extLst>
          </p:cNvPr>
          <p:cNvSpPr/>
          <p:nvPr/>
        </p:nvSpPr>
        <p:spPr>
          <a:xfrm>
            <a:off x="477788" y="4653136"/>
            <a:ext cx="2088232" cy="1152128"/>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Fiori App</a:t>
            </a:r>
          </a:p>
        </p:txBody>
      </p:sp>
      <p:sp>
        <p:nvSpPr>
          <p:cNvPr id="7" name="Rectangle 6">
            <a:extLst>
              <a:ext uri="{FF2B5EF4-FFF2-40B4-BE49-F238E27FC236}">
                <a16:creationId xmlns:a16="http://schemas.microsoft.com/office/drawing/2014/main" id="{D07AD5BD-C5D2-495A-B918-65EF0F27A6BA}"/>
              </a:ext>
            </a:extLst>
          </p:cNvPr>
          <p:cNvSpPr/>
          <p:nvPr/>
        </p:nvSpPr>
        <p:spPr>
          <a:xfrm>
            <a:off x="3430116" y="4653136"/>
            <a:ext cx="2088232" cy="1152128"/>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OData</a:t>
            </a:r>
          </a:p>
        </p:txBody>
      </p:sp>
      <p:sp>
        <p:nvSpPr>
          <p:cNvPr id="8" name="Rectangle 7">
            <a:extLst>
              <a:ext uri="{FF2B5EF4-FFF2-40B4-BE49-F238E27FC236}">
                <a16:creationId xmlns:a16="http://schemas.microsoft.com/office/drawing/2014/main" id="{54143255-6BFC-46DC-B187-2B49A59A6253}"/>
              </a:ext>
            </a:extLst>
          </p:cNvPr>
          <p:cNvSpPr/>
          <p:nvPr/>
        </p:nvSpPr>
        <p:spPr>
          <a:xfrm>
            <a:off x="6382444" y="4642115"/>
            <a:ext cx="2088232" cy="1152128"/>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CDS</a:t>
            </a:r>
          </a:p>
        </p:txBody>
      </p:sp>
      <p:sp>
        <p:nvSpPr>
          <p:cNvPr id="9" name="Rectangle 8">
            <a:extLst>
              <a:ext uri="{FF2B5EF4-FFF2-40B4-BE49-F238E27FC236}">
                <a16:creationId xmlns:a16="http://schemas.microsoft.com/office/drawing/2014/main" id="{21FEC794-B3AA-4556-94DE-34E513239333}"/>
              </a:ext>
            </a:extLst>
          </p:cNvPr>
          <p:cNvSpPr/>
          <p:nvPr/>
        </p:nvSpPr>
        <p:spPr>
          <a:xfrm>
            <a:off x="9734467" y="5240925"/>
            <a:ext cx="2088232" cy="429411"/>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Agency</a:t>
            </a:r>
          </a:p>
        </p:txBody>
      </p:sp>
      <p:sp>
        <p:nvSpPr>
          <p:cNvPr id="10" name="Rectangle 9">
            <a:extLst>
              <a:ext uri="{FF2B5EF4-FFF2-40B4-BE49-F238E27FC236}">
                <a16:creationId xmlns:a16="http://schemas.microsoft.com/office/drawing/2014/main" id="{DD68A437-03C7-49B9-ABF4-DB52C8651A77}"/>
              </a:ext>
            </a:extLst>
          </p:cNvPr>
          <p:cNvSpPr/>
          <p:nvPr/>
        </p:nvSpPr>
        <p:spPr>
          <a:xfrm>
            <a:off x="9734467" y="5877272"/>
            <a:ext cx="2088232" cy="429411"/>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/DMO/AGENCY</a:t>
            </a:r>
          </a:p>
        </p:txBody>
      </p:sp>
      <p:sp>
        <p:nvSpPr>
          <p:cNvPr id="4" name="Thought Bubble: Cloud 3">
            <a:extLst>
              <a:ext uri="{FF2B5EF4-FFF2-40B4-BE49-F238E27FC236}">
                <a16:creationId xmlns:a16="http://schemas.microsoft.com/office/drawing/2014/main" id="{1BEB590C-F8F2-44F7-A15E-7B7B00BA1062}"/>
              </a:ext>
            </a:extLst>
          </p:cNvPr>
          <p:cNvSpPr/>
          <p:nvPr/>
        </p:nvSpPr>
        <p:spPr>
          <a:xfrm>
            <a:off x="9811537" y="3335058"/>
            <a:ext cx="1767847" cy="864096"/>
          </a:xfrm>
          <a:prstGeom prst="cloudCallout">
            <a:avLst>
              <a:gd name="adj1" fmla="val -12951"/>
              <a:gd name="adj2" fmla="val 40328"/>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Agency</a:t>
            </a:r>
          </a:p>
        </p:txBody>
      </p:sp>
      <p:cxnSp>
        <p:nvCxnSpPr>
          <p:cNvPr id="12" name="Connector: Elbow 11">
            <a:extLst>
              <a:ext uri="{FF2B5EF4-FFF2-40B4-BE49-F238E27FC236}">
                <a16:creationId xmlns:a16="http://schemas.microsoft.com/office/drawing/2014/main" id="{F84DE25A-D3B6-42A7-88AA-7E275B55AF34}"/>
              </a:ext>
            </a:extLst>
          </p:cNvPr>
          <p:cNvCxnSpPr>
            <a:cxnSpLocks/>
            <a:stCxn id="4" idx="0"/>
          </p:cNvCxnSpPr>
          <p:nvPr/>
        </p:nvCxnSpPr>
        <p:spPr>
          <a:xfrm rot="10800000" flipV="1">
            <a:off x="8470681" y="3767106"/>
            <a:ext cx="1346341" cy="124607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Rectangle: Diagonal Corners Snipped 13">
            <a:extLst>
              <a:ext uri="{FF2B5EF4-FFF2-40B4-BE49-F238E27FC236}">
                <a16:creationId xmlns:a16="http://schemas.microsoft.com/office/drawing/2014/main" id="{EDCAA605-0C0E-404B-A3A0-C8C2ACA47B68}"/>
              </a:ext>
            </a:extLst>
          </p:cNvPr>
          <p:cNvSpPr/>
          <p:nvPr/>
        </p:nvSpPr>
        <p:spPr>
          <a:xfrm>
            <a:off x="8730075" y="3991506"/>
            <a:ext cx="975759" cy="505374"/>
          </a:xfrm>
          <a:prstGeom prst="snip2Diag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Custom Entity</a:t>
            </a:r>
          </a:p>
        </p:txBody>
      </p:sp>
      <p:sp>
        <p:nvSpPr>
          <p:cNvPr id="16" name="Rectangle 15">
            <a:extLst>
              <a:ext uri="{FF2B5EF4-FFF2-40B4-BE49-F238E27FC236}">
                <a16:creationId xmlns:a16="http://schemas.microsoft.com/office/drawing/2014/main" id="{48F2325A-515D-423C-9A34-E2F9DE72BC3B}"/>
              </a:ext>
            </a:extLst>
          </p:cNvPr>
          <p:cNvSpPr/>
          <p:nvPr/>
        </p:nvSpPr>
        <p:spPr>
          <a:xfrm>
            <a:off x="9684085" y="4277662"/>
            <a:ext cx="2088232" cy="429411"/>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Implanting class</a:t>
            </a:r>
          </a:p>
        </p:txBody>
      </p:sp>
    </p:spTree>
    <p:extLst>
      <p:ext uri="{BB962C8B-B14F-4D97-AF65-F5344CB8AC3E}">
        <p14:creationId xmlns:p14="http://schemas.microsoft.com/office/powerpoint/2010/main" val="3585310006"/>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97639"/>
            <a:ext cx="10969943" cy="711081"/>
          </a:xfrm>
        </p:spPr>
        <p:txBody>
          <a:bodyPr>
            <a:noAutofit/>
          </a:bodyPr>
          <a:lstStyle/>
          <a:p>
            <a:r>
              <a:rPr lang="en-US" dirty="0">
                <a:latin typeface="Cooper Black" panose="0208090404030B020404" pitchFamily="18" charset="0"/>
              </a:rPr>
              <a:t>Creating the Service Consumption Model</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525839"/>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sp>
        <p:nvSpPr>
          <p:cNvPr id="2" name="Rectangle 1"/>
          <p:cNvSpPr/>
          <p:nvPr/>
        </p:nvSpPr>
        <p:spPr>
          <a:xfrm>
            <a:off x="609440" y="938188"/>
            <a:ext cx="10771237" cy="1200329"/>
          </a:xfrm>
          <a:prstGeom prst="rect">
            <a:avLst/>
          </a:prstGeom>
        </p:spPr>
        <p:txBody>
          <a:bodyPr wrap="square">
            <a:spAutoFit/>
          </a:bodyPr>
          <a:lstStyle/>
          <a:p>
            <a:r>
              <a:rPr lang="en-US" sz="1800" dirty="0"/>
              <a:t>Create an OData service consumption model in an SAP Business Technology Platform, ABAP Environment instance. In a second instance, prepare it for consumption.</a:t>
            </a:r>
          </a:p>
          <a:p>
            <a:r>
              <a:rPr lang="en-US" sz="1800" b="1" dirty="0"/>
              <a:t>Step1</a:t>
            </a:r>
            <a:r>
              <a:rPr lang="en-US" sz="1800" dirty="0"/>
              <a:t>: Download $metadata file</a:t>
            </a:r>
            <a:br>
              <a:rPr lang="en-US" sz="1800" dirty="0"/>
            </a:br>
            <a:r>
              <a:rPr lang="en-US" sz="1600" dirty="0">
                <a:hlinkClick r:id="rId3"/>
              </a:rPr>
              <a:t>https://sapes5.sapdevcenter.com/sap/opu/odata/sap/ZAGENCYCDS_SRV/$metadata</a:t>
            </a:r>
            <a:endParaRPr lang="en-US" sz="1600" dirty="0"/>
          </a:p>
        </p:txBody>
      </p:sp>
      <p:pic>
        <p:nvPicPr>
          <p:cNvPr id="7" name="Picture 2" descr="https://raw.githubusercontent.com/soyuztechnologies/restful-abap/master/Managed%20Implementation/CustomCDSEntity/images/1.png?token=ASAGDWYLHOKDZSBV6LFJK5DBV5AHW"/>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7980" y="2987660"/>
            <a:ext cx="5711301" cy="2589858"/>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7340098" y="6228020"/>
            <a:ext cx="4514954" cy="369332"/>
          </a:xfrm>
          <a:prstGeom prst="rect">
            <a:avLst/>
          </a:prstGeom>
        </p:spPr>
        <p:txBody>
          <a:bodyPr wrap="none">
            <a:spAutoFit/>
          </a:bodyPr>
          <a:lstStyle/>
          <a:p>
            <a:r>
              <a:rPr lang="en-US" sz="1800" b="1" dirty="0">
                <a:solidFill>
                  <a:srgbClr val="24292F"/>
                </a:solidFill>
              </a:rPr>
              <a:t>Step2</a:t>
            </a:r>
            <a:r>
              <a:rPr lang="en-US" sz="1800" dirty="0">
                <a:solidFill>
                  <a:srgbClr val="24292F"/>
                </a:solidFill>
              </a:rPr>
              <a:t>: Create the Service Consumption Model</a:t>
            </a:r>
            <a:endParaRPr lang="en-US" sz="1800" dirty="0"/>
          </a:p>
        </p:txBody>
      </p:sp>
      <p:pic>
        <p:nvPicPr>
          <p:cNvPr id="2050" name="Picture 2" descr="https://raw.githubusercontent.com/soyuztechnologies/restful-abap/master/Managed%20Implementation/CustomCDSEntity/images/3.png?token=ASAGDWZAIZVTCV23ZRG3GWLBV5DMM"/>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37793" y="2105268"/>
            <a:ext cx="5562600" cy="4105275"/>
          </a:xfrm>
          <a:prstGeom prst="rect">
            <a:avLst/>
          </a:prstGeom>
          <a:noFill/>
          <a:extLst>
            <a:ext uri="{909E8E84-426E-40DD-AFC4-6F175D3DCCD1}">
              <a14:hiddenFill xmlns:a14="http://schemas.microsoft.com/office/drawing/2010/main">
                <a:solidFill>
                  <a:srgbClr val="FFFFFF"/>
                </a:solidFill>
              </a14:hiddenFill>
            </a:ext>
          </a:extLst>
        </p:spPr>
      </p:pic>
      <p:sp>
        <p:nvSpPr>
          <p:cNvPr id="9" name="Chevron 8"/>
          <p:cNvSpPr/>
          <p:nvPr/>
        </p:nvSpPr>
        <p:spPr>
          <a:xfrm>
            <a:off x="6598468" y="4102569"/>
            <a:ext cx="360040" cy="360040"/>
          </a:xfrm>
          <a:prstGeom prst="chevron">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1957334749"/>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405780" y="197639"/>
            <a:ext cx="10969943" cy="711081"/>
          </a:xfrm>
        </p:spPr>
        <p:txBody>
          <a:bodyPr>
            <a:noAutofit/>
          </a:bodyPr>
          <a:lstStyle/>
          <a:p>
            <a:r>
              <a:rPr lang="en-US" dirty="0">
                <a:latin typeface="Cooper Black" panose="0208090404030B020404" pitchFamily="18" charset="0"/>
              </a:rPr>
              <a:t>Creating the Service Consumption Model</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525839"/>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sp>
        <p:nvSpPr>
          <p:cNvPr id="2" name="Rectangle 1"/>
          <p:cNvSpPr/>
          <p:nvPr/>
        </p:nvSpPr>
        <p:spPr>
          <a:xfrm>
            <a:off x="405780" y="860395"/>
            <a:ext cx="10771237" cy="369332"/>
          </a:xfrm>
          <a:prstGeom prst="rect">
            <a:avLst/>
          </a:prstGeom>
        </p:spPr>
        <p:txBody>
          <a:bodyPr wrap="square">
            <a:spAutoFit/>
          </a:bodyPr>
          <a:lstStyle/>
          <a:p>
            <a:pPr algn="just"/>
            <a:r>
              <a:rPr lang="en-US" sz="1800" dirty="0"/>
              <a:t>Steps for Creating Service Consumption Model Click Next to Each step and finish.</a:t>
            </a:r>
          </a:p>
        </p:txBody>
      </p:sp>
      <p:pic>
        <p:nvPicPr>
          <p:cNvPr id="4098" name="Picture 2" descr="https://raw.githubusercontent.com/soyuztechnologies/restful-abap/master/Managed%20Implementation/CustomCDSEntity/images/4.png?token=ASAGDW7QWXG6TQUWSGRPR5TBV5DWU"/>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755" y="1200697"/>
            <a:ext cx="3180716" cy="2690604"/>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s://raw.githubusercontent.com/soyuztechnologies/restful-abap/master/Managed%20Implementation/CustomCDSEntity/images/5.png?token=ASAGDW4HSNKMJRYTJNRTUD3BV5D3K"/>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82244" y="1200696"/>
            <a:ext cx="3237641" cy="2690604"/>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https://raw.githubusercontent.com/soyuztechnologies/restful-abap/master/Managed%20Implementation/CustomCDSEntity/images/6.png?token=ASAGDW6FFLD4MWYVS3UUBLTBV5D5I"/>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70676" y="1196752"/>
            <a:ext cx="3240970" cy="2694242"/>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https://raw.githubusercontent.com/soyuztechnologies/restful-abap/master/Managed%20Implementation/CustomCDSEntity/images/8.png?token=ASAGDW46PUZSR4D2ZBJFQGDBV5EAC"/>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42684" y="4221088"/>
            <a:ext cx="3183728" cy="2286221"/>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https://raw.githubusercontent.com/soyuztechnologies/restful-abap/master/Managed%20Implementation/CustomCDSEntity/images/9.png?token=ASAGDW46LU5RQMA2YCQCNMDBV5EHK"/>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150196" y="4221089"/>
            <a:ext cx="3885480" cy="2286220"/>
          </a:xfrm>
          <a:prstGeom prst="rect">
            <a:avLst/>
          </a:prstGeom>
          <a:noFill/>
          <a:extLst>
            <a:ext uri="{909E8E84-426E-40DD-AFC4-6F175D3DCCD1}">
              <a14:hiddenFill xmlns:a14="http://schemas.microsoft.com/office/drawing/2010/main">
                <a:solidFill>
                  <a:srgbClr val="FFFFFF"/>
                </a:solidFill>
              </a14:hiddenFill>
            </a:ext>
          </a:extLst>
        </p:spPr>
      </p:pic>
      <p:sp>
        <p:nvSpPr>
          <p:cNvPr id="3" name="Chevron 2"/>
          <p:cNvSpPr/>
          <p:nvPr/>
        </p:nvSpPr>
        <p:spPr>
          <a:xfrm>
            <a:off x="4078188" y="2348880"/>
            <a:ext cx="360040" cy="360040"/>
          </a:xfrm>
          <a:prstGeom prst="chevron">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2" name="Chevron 11"/>
          <p:cNvSpPr/>
          <p:nvPr/>
        </p:nvSpPr>
        <p:spPr>
          <a:xfrm>
            <a:off x="7966620" y="2420888"/>
            <a:ext cx="360040" cy="360040"/>
          </a:xfrm>
          <a:prstGeom prst="chevron">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3" name="Chevron 12"/>
          <p:cNvSpPr/>
          <p:nvPr/>
        </p:nvSpPr>
        <p:spPr>
          <a:xfrm rot="-10800000">
            <a:off x="8110636" y="5157192"/>
            <a:ext cx="360040" cy="360040"/>
          </a:xfrm>
          <a:prstGeom prst="chevron">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4" name="Chevron 13"/>
          <p:cNvSpPr/>
          <p:nvPr/>
        </p:nvSpPr>
        <p:spPr>
          <a:xfrm rot="5400000">
            <a:off x="10030452" y="3813440"/>
            <a:ext cx="360040" cy="455256"/>
          </a:xfrm>
          <a:prstGeom prst="chevron">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Rectangle 3"/>
          <p:cNvSpPr/>
          <p:nvPr/>
        </p:nvSpPr>
        <p:spPr>
          <a:xfrm>
            <a:off x="405780" y="4225876"/>
            <a:ext cx="3697436" cy="2585323"/>
          </a:xfrm>
          <a:prstGeom prst="rect">
            <a:avLst/>
          </a:prstGeom>
        </p:spPr>
        <p:txBody>
          <a:bodyPr wrap="square">
            <a:spAutoFit/>
          </a:bodyPr>
          <a:lstStyle/>
          <a:p>
            <a:pPr algn="just"/>
            <a:r>
              <a:rPr lang="en-US" sz="1800" dirty="0">
                <a:solidFill>
                  <a:srgbClr val="24292F"/>
                </a:solidFill>
              </a:rPr>
              <a:t>For each operation (Read List, Read, Create, Update and Delete) some sample code has been created that you can use when you want to call the OData Service with one of these operations. Since we want to retrieve a list of Agencies, we will select the operation Read List and use this code.</a:t>
            </a:r>
            <a:endParaRPr lang="en-US" sz="1800" dirty="0"/>
          </a:p>
        </p:txBody>
      </p:sp>
    </p:spTree>
    <p:extLst>
      <p:ext uri="{BB962C8B-B14F-4D97-AF65-F5344CB8AC3E}">
        <p14:creationId xmlns:p14="http://schemas.microsoft.com/office/powerpoint/2010/main" val="426666565"/>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97639"/>
            <a:ext cx="10969943" cy="711081"/>
          </a:xfrm>
        </p:spPr>
        <p:txBody>
          <a:bodyPr>
            <a:noAutofit/>
          </a:bodyPr>
          <a:lstStyle/>
          <a:p>
            <a:r>
              <a:rPr lang="en-US" dirty="0">
                <a:latin typeface="Cooper Black" panose="0208090404030B020404" pitchFamily="18" charset="0"/>
              </a:rPr>
              <a:t>Defining the Custom CDS Entity</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53336"/>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sp>
        <p:nvSpPr>
          <p:cNvPr id="2" name="Rectangle 1"/>
          <p:cNvSpPr/>
          <p:nvPr/>
        </p:nvSpPr>
        <p:spPr>
          <a:xfrm>
            <a:off x="609440" y="938188"/>
            <a:ext cx="10771237" cy="1754326"/>
          </a:xfrm>
          <a:prstGeom prst="rect">
            <a:avLst/>
          </a:prstGeom>
        </p:spPr>
        <p:txBody>
          <a:bodyPr wrap="square">
            <a:spAutoFit/>
          </a:bodyPr>
          <a:lstStyle/>
          <a:p>
            <a:r>
              <a:rPr lang="en-US" sz="1800" dirty="0"/>
              <a:t>The custom entity must be created manually with similar syntax as the abstract entity that has been created when we have created our service consumption model. To leverage the remote OData service in our application we have thus to perform two steps: o We must create a custom entity. o We must create a class that implements the query for the custom entity. Create a custom entity</a:t>
            </a:r>
          </a:p>
          <a:p>
            <a:br>
              <a:rPr lang="en-US" sz="1800" dirty="0"/>
            </a:br>
            <a:endParaRPr lang="en-US" sz="1800" dirty="0"/>
          </a:p>
        </p:txBody>
      </p:sp>
      <p:pic>
        <p:nvPicPr>
          <p:cNvPr id="5122" name="Picture 2" descr="https://raw.githubusercontent.com/soyuztechnologies/restful-abap/master/Managed%20Implementation/CustomCDSEntity/images/10.png?token=ASAGDW2D4TLKKAIKBRASZGLBV5FQ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5820" y="2692514"/>
            <a:ext cx="4896544" cy="2620686"/>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https://raw.githubusercontent.com/soyuztechnologies/restful-abap/master/Managed%20Implementation/CustomCDSEntity/images/11.png?token=ASAGDW2OBTLXTK5I4PYHKHLBV5JVI"/>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30111" y="1815351"/>
            <a:ext cx="4248472" cy="3861093"/>
          </a:xfrm>
          <a:prstGeom prst="rect">
            <a:avLst/>
          </a:prstGeom>
          <a:noFill/>
          <a:extLst>
            <a:ext uri="{909E8E84-426E-40DD-AFC4-6F175D3DCCD1}">
              <a14:hiddenFill xmlns:a14="http://schemas.microsoft.com/office/drawing/2010/main">
                <a:solidFill>
                  <a:srgbClr val="FFFFFF"/>
                </a:solidFill>
              </a14:hiddenFill>
            </a:ext>
          </a:extLst>
        </p:spPr>
      </p:pic>
      <p:sp>
        <p:nvSpPr>
          <p:cNvPr id="10" name="Chevron 9"/>
          <p:cNvSpPr/>
          <p:nvPr/>
        </p:nvSpPr>
        <p:spPr>
          <a:xfrm>
            <a:off x="5734372" y="3717032"/>
            <a:ext cx="537966" cy="576064"/>
          </a:xfrm>
          <a:prstGeom prst="chevron">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 name="Rectangle 4"/>
          <p:cNvSpPr/>
          <p:nvPr/>
        </p:nvSpPr>
        <p:spPr>
          <a:xfrm>
            <a:off x="733525" y="5313200"/>
            <a:ext cx="4712816" cy="646331"/>
          </a:xfrm>
          <a:prstGeom prst="rect">
            <a:avLst/>
          </a:prstGeom>
        </p:spPr>
        <p:txBody>
          <a:bodyPr wrap="square">
            <a:spAutoFit/>
          </a:bodyPr>
          <a:lstStyle/>
          <a:p>
            <a:r>
              <a:rPr lang="en-US" sz="1800" dirty="0">
                <a:solidFill>
                  <a:srgbClr val="24292F"/>
                </a:solidFill>
              </a:rPr>
              <a:t>1. Right-click on the folder Data Definition and select New Data Definition.</a:t>
            </a:r>
            <a:endParaRPr lang="en-US" sz="1800" dirty="0"/>
          </a:p>
        </p:txBody>
      </p:sp>
      <p:sp>
        <p:nvSpPr>
          <p:cNvPr id="7" name="Rectangle 6"/>
          <p:cNvSpPr/>
          <p:nvPr/>
        </p:nvSpPr>
        <p:spPr>
          <a:xfrm>
            <a:off x="6454451" y="5674022"/>
            <a:ext cx="5610549" cy="830997"/>
          </a:xfrm>
          <a:prstGeom prst="rect">
            <a:avLst/>
          </a:prstGeom>
        </p:spPr>
        <p:txBody>
          <a:bodyPr wrap="square">
            <a:spAutoFit/>
          </a:bodyPr>
          <a:lstStyle/>
          <a:p>
            <a:r>
              <a:rPr lang="en-US" sz="1600" dirty="0">
                <a:solidFill>
                  <a:srgbClr val="24292F"/>
                </a:solidFill>
              </a:rPr>
              <a:t>2. Start with creating a new data definition ZCE_RAP_AGENCY_XX using the template for a Custom Entity. </a:t>
            </a:r>
          </a:p>
          <a:p>
            <a:r>
              <a:rPr lang="en-US" sz="1600" dirty="0">
                <a:solidFill>
                  <a:srgbClr val="24292F"/>
                </a:solidFill>
              </a:rPr>
              <a:t>The New Data Definition dialogue opens…</a:t>
            </a:r>
            <a:endParaRPr lang="en-US" sz="1600" dirty="0"/>
          </a:p>
        </p:txBody>
      </p:sp>
    </p:spTree>
    <p:extLst>
      <p:ext uri="{BB962C8B-B14F-4D97-AF65-F5344CB8AC3E}">
        <p14:creationId xmlns:p14="http://schemas.microsoft.com/office/powerpoint/2010/main" val="1738249424"/>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50" name="Picture 6" descr="https://raw.githubusercontent.com/soyuztechnologies/restful-abap/master/Managed%20Implementation/CustomCDSEntity/images/14.png?token=ASAGDW25EE2GYPPN37U6A73BV5J3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45266" y="5612731"/>
            <a:ext cx="5429250" cy="1200150"/>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10"/>
          <p:cNvSpPr>
            <a:spLocks noGrp="1"/>
          </p:cNvSpPr>
          <p:nvPr>
            <p:ph type="title"/>
          </p:nvPr>
        </p:nvSpPr>
        <p:spPr>
          <a:xfrm>
            <a:off x="609441" y="197639"/>
            <a:ext cx="10969943" cy="711081"/>
          </a:xfrm>
        </p:spPr>
        <p:txBody>
          <a:bodyPr>
            <a:noAutofit/>
          </a:bodyPr>
          <a:lstStyle/>
          <a:p>
            <a:r>
              <a:rPr lang="en-US" dirty="0">
                <a:latin typeface="Cooper Black" panose="0208090404030B020404" pitchFamily="18" charset="0"/>
              </a:rPr>
              <a:t>Creating Custom Entity</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53336"/>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pic>
        <p:nvPicPr>
          <p:cNvPr id="6146" name="Picture 2" descr="https://raw.githubusercontent.com/soyuztechnologies/restful-abap/master/Managed%20Implementation/CustomCDSEntity/images/12.png?token=ASAGDW5EHGH4ZLEBPIMMRR3BV5JXW"/>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7398" y="1765256"/>
            <a:ext cx="4089859" cy="3272521"/>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https://raw.githubusercontent.com/soyuztechnologies/restful-abap/master/Managed%20Implementation/CustomCDSEntity/images/13.png?token=ASAGDWZKTIWFR2RM2DRUHL3BV5JY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28826" y="1765255"/>
            <a:ext cx="4062130" cy="3272522"/>
          </a:xfrm>
          <a:prstGeom prst="rect">
            <a:avLst/>
          </a:prstGeom>
          <a:noFill/>
          <a:extLst>
            <a:ext uri="{909E8E84-426E-40DD-AFC4-6F175D3DCCD1}">
              <a14:hiddenFill xmlns:a14="http://schemas.microsoft.com/office/drawing/2010/main">
                <a:solidFill>
                  <a:srgbClr val="FFFFFF"/>
                </a:solidFill>
              </a14:hiddenFill>
            </a:ext>
          </a:extLst>
        </p:spPr>
      </p:pic>
      <p:sp>
        <p:nvSpPr>
          <p:cNvPr id="3" name="Chevron 2"/>
          <p:cNvSpPr/>
          <p:nvPr/>
        </p:nvSpPr>
        <p:spPr>
          <a:xfrm>
            <a:off x="5434450" y="2777148"/>
            <a:ext cx="792088" cy="792088"/>
          </a:xfrm>
          <a:prstGeom prst="chevron">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Chevron 3"/>
          <p:cNvSpPr/>
          <p:nvPr/>
        </p:nvSpPr>
        <p:spPr>
          <a:xfrm rot="5400000">
            <a:off x="8857004" y="5096482"/>
            <a:ext cx="457200" cy="548640"/>
          </a:xfrm>
          <a:prstGeom prst="chevron">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 name="Rectangle 4"/>
          <p:cNvSpPr/>
          <p:nvPr/>
        </p:nvSpPr>
        <p:spPr>
          <a:xfrm>
            <a:off x="609441" y="907852"/>
            <a:ext cx="5989027" cy="830997"/>
          </a:xfrm>
          <a:prstGeom prst="rect">
            <a:avLst/>
          </a:prstGeom>
        </p:spPr>
        <p:txBody>
          <a:bodyPr wrap="square">
            <a:spAutoFit/>
          </a:bodyPr>
          <a:lstStyle/>
          <a:p>
            <a:pPr>
              <a:buFont typeface="+mj-lt"/>
              <a:buAutoNum type="arabicPeriod" startAt="3"/>
            </a:pPr>
            <a:r>
              <a:rPr lang="en-US" sz="1600" dirty="0">
                <a:solidFill>
                  <a:srgbClr val="24292F"/>
                </a:solidFill>
              </a:rPr>
              <a:t> Press Next. Do NOT press Finish. Caution If you would press Finish instead of Next the wizard will use the template that was used the last time when this wizard was used by the developer.</a:t>
            </a:r>
          </a:p>
        </p:txBody>
      </p:sp>
      <p:sp>
        <p:nvSpPr>
          <p:cNvPr id="7" name="Rectangle 6"/>
          <p:cNvSpPr/>
          <p:nvPr/>
        </p:nvSpPr>
        <p:spPr>
          <a:xfrm>
            <a:off x="6928827" y="883509"/>
            <a:ext cx="4451852" cy="830997"/>
          </a:xfrm>
          <a:prstGeom prst="rect">
            <a:avLst/>
          </a:prstGeom>
        </p:spPr>
        <p:txBody>
          <a:bodyPr wrap="square">
            <a:spAutoFit/>
          </a:bodyPr>
          <a:lstStyle/>
          <a:p>
            <a:r>
              <a:rPr lang="en-US" sz="1600" dirty="0">
                <a:solidFill>
                  <a:srgbClr val="24292F"/>
                </a:solidFill>
              </a:rPr>
              <a:t>4. Select the template Define Custom Entity with Parameters.</a:t>
            </a:r>
            <a:br>
              <a:rPr lang="en-US" sz="1600" dirty="0"/>
            </a:br>
            <a:r>
              <a:rPr lang="en-US" sz="1600" dirty="0">
                <a:solidFill>
                  <a:srgbClr val="24292F"/>
                </a:solidFill>
              </a:rPr>
              <a:t>Press Finish…</a:t>
            </a:r>
            <a:endParaRPr lang="en-US" sz="1600" dirty="0"/>
          </a:p>
        </p:txBody>
      </p:sp>
      <p:sp>
        <p:nvSpPr>
          <p:cNvPr id="8" name="Rectangle 7"/>
          <p:cNvSpPr/>
          <p:nvPr/>
        </p:nvSpPr>
        <p:spPr>
          <a:xfrm>
            <a:off x="726398" y="5614411"/>
            <a:ext cx="4882958" cy="923330"/>
          </a:xfrm>
          <a:prstGeom prst="rect">
            <a:avLst/>
          </a:prstGeom>
        </p:spPr>
        <p:txBody>
          <a:bodyPr wrap="square">
            <a:spAutoFit/>
          </a:bodyPr>
          <a:lstStyle/>
          <a:p>
            <a:pPr algn="just"/>
            <a:r>
              <a:rPr lang="en-US" sz="1800" dirty="0">
                <a:solidFill>
                  <a:srgbClr val="24292F"/>
                </a:solidFill>
              </a:rPr>
              <a:t>5. Edit the source code of the custom entity ZCE_RAP_AGENCY_XX Remove the statement with parameters parameter_name : parameter_type</a:t>
            </a:r>
            <a:endParaRPr lang="en-US" sz="1800" dirty="0"/>
          </a:p>
        </p:txBody>
      </p:sp>
    </p:spTree>
    <p:extLst>
      <p:ext uri="{BB962C8B-B14F-4D97-AF65-F5344CB8AC3E}">
        <p14:creationId xmlns:p14="http://schemas.microsoft.com/office/powerpoint/2010/main" val="2876255170"/>
      </p:ext>
    </p:extLst>
  </p:cSld>
  <p:clrMapOvr>
    <a:masterClrMapping/>
  </p:clrMapOvr>
  <p:transition spd="slow">
    <p:push dir="u"/>
  </p:transition>
</p:sld>
</file>

<file path=ppt/theme/_rels/theme1.xml.rels><?xml version="1.0" encoding="UTF-8" standalone="yes"?>
<Relationships xmlns="http://schemas.openxmlformats.org/package/2006/relationships"><Relationship Id="rId1" Type="http://schemas.openxmlformats.org/officeDocument/2006/relationships/image" Target="../media/image1.jp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a:blip xmlns:r="http://schemas.openxmlformats.org/officeDocument/2006/relationships" r:embed="rId1"/>
          <a:stretch>
            <a:fillRect/>
          </a:stretch>
        </a:blip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9939</TotalTime>
  <Words>1997</Words>
  <Application>Microsoft Office PowerPoint</Application>
  <PresentationFormat>Custom</PresentationFormat>
  <Paragraphs>157</Paragraphs>
  <Slides>28</Slides>
  <Notes>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28</vt:i4>
      </vt:variant>
    </vt:vector>
  </HeadingPairs>
  <TitlesOfParts>
    <vt:vector size="35" baseType="lpstr">
      <vt:lpstr>Arial</vt:lpstr>
      <vt:lpstr>Arial Black</vt:lpstr>
      <vt:lpstr>Arial Bold</vt:lpstr>
      <vt:lpstr>Calibri</vt:lpstr>
      <vt:lpstr>Cooper Black</vt:lpstr>
      <vt:lpstr>Patua One</vt:lpstr>
      <vt:lpstr>Office Theme</vt:lpstr>
      <vt:lpstr>PowerPoint Presentation</vt:lpstr>
      <vt:lpstr>PowerPoint Presentation</vt:lpstr>
      <vt:lpstr>Check the Deployed App</vt:lpstr>
      <vt:lpstr>Fiori App with Launchpad and BTP</vt:lpstr>
      <vt:lpstr>Introduction to Scenario &amp; Flow</vt:lpstr>
      <vt:lpstr>Creating the Service Consumption Model</vt:lpstr>
      <vt:lpstr>Creating the Service Consumption Model</vt:lpstr>
      <vt:lpstr>Defining the Custom CDS Entity</vt:lpstr>
      <vt:lpstr>Creating Custom Entity</vt:lpstr>
      <vt:lpstr>Creating Custom Entity</vt:lpstr>
      <vt:lpstr>Creating Custom Entity</vt:lpstr>
      <vt:lpstr>Create a class that implements the query for the custom entity</vt:lpstr>
      <vt:lpstr>Class Implementation</vt:lpstr>
      <vt:lpstr>Something Important</vt:lpstr>
      <vt:lpstr>Test the Custom Entity in Projection CDS</vt:lpstr>
      <vt:lpstr>Enabling Status with Icon</vt:lpstr>
      <vt:lpstr>What is Git ?</vt:lpstr>
      <vt:lpstr>What is ABAP Git ?</vt:lpstr>
      <vt:lpstr>ABAP Git</vt:lpstr>
      <vt:lpstr>ABAP Git Integration</vt:lpstr>
      <vt:lpstr>ABAP Git Integration</vt:lpstr>
      <vt:lpstr>ABAP Git Integration</vt:lpstr>
      <vt:lpstr>ABAP Git Integration</vt:lpstr>
      <vt:lpstr>PowerPoint Presentation</vt:lpstr>
      <vt:lpstr>PowerPoint Presentation</vt:lpstr>
      <vt:lpstr>PowerPoint Presentation</vt:lpstr>
      <vt:lpstr>PowerPoint Presentation</vt:lpstr>
      <vt:lpstr>PowerPoint Presentation</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CAPM Efficient Frontier Curve for PowerPoint</dc:title>
  <dc:creator>Julian</dc:creator>
  <cp:lastModifiedBy>Anubhav Oberoy</cp:lastModifiedBy>
  <cp:revision>305</cp:revision>
  <dcterms:created xsi:type="dcterms:W3CDTF">2013-09-12T13:05:01Z</dcterms:created>
  <dcterms:modified xsi:type="dcterms:W3CDTF">2022-05-27T06:52:01Z</dcterms:modified>
</cp:coreProperties>
</file>